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75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71" r:id="rId16"/>
    <p:sldId id="272" r:id="rId17"/>
    <p:sldId id="274" r:id="rId18"/>
    <p:sldId id="270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3D339-6089-4ECB-8B0A-3B9D16DBC58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3A67-0953-4D4F-B329-823F6602E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just need to take one of</a:t>
            </a:r>
            <a:r>
              <a:rPr lang="en-US" baseline="0" dirty="0" smtClean="0"/>
              <a:t> these and, assuming you don’t choke to death, you should be just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0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Nursing Assessment </a:t>
            </a:r>
            <a:r>
              <a:rPr lang="en-US" dirty="0" smtClean="0"/>
              <a:t>this may be a form that is completed at</a:t>
            </a:r>
            <a:r>
              <a:rPr lang="en-US" baseline="0" dirty="0" smtClean="0"/>
              <a:t> the time of the residents admission.  AND at the time of re-</a:t>
            </a:r>
            <a:r>
              <a:rPr lang="en-US" baseline="0" dirty="0" err="1" smtClean="0"/>
              <a:t>admisssion</a:t>
            </a:r>
            <a:r>
              <a:rPr lang="en-US" baseline="0" dirty="0" smtClean="0"/>
              <a:t> from the hospital. </a:t>
            </a:r>
          </a:p>
          <a:p>
            <a:r>
              <a:rPr lang="en-US" b="1" baseline="0" dirty="0" smtClean="0"/>
              <a:t>Nursing Notes</a:t>
            </a:r>
            <a:r>
              <a:rPr lang="en-US" baseline="0" dirty="0" smtClean="0"/>
              <a:t>-These should be grouped chronologically. Weekly/ monthly summaries.</a:t>
            </a:r>
          </a:p>
          <a:p>
            <a:r>
              <a:rPr lang="en-US" b="1" baseline="0" dirty="0" smtClean="0"/>
              <a:t>Dietary- </a:t>
            </a:r>
            <a:r>
              <a:rPr lang="en-US" b="0" baseline="0" dirty="0" smtClean="0"/>
              <a:t> narrative notes, food consumption sheets</a:t>
            </a:r>
          </a:p>
          <a:p>
            <a:r>
              <a:rPr lang="en-US" b="1" baseline="0" dirty="0" smtClean="0"/>
              <a:t>Activities </a:t>
            </a:r>
            <a:r>
              <a:rPr lang="en-US" b="0" baseline="0" dirty="0" smtClean="0"/>
              <a:t>notes- any issues noted during an activity, did they follow swallowing precautions during birthday cake eating?</a:t>
            </a:r>
            <a:endParaRPr lang="en-US" b="1" baseline="0" dirty="0" smtClean="0"/>
          </a:p>
          <a:p>
            <a:r>
              <a:rPr lang="en-US" b="1" baseline="0" dirty="0" smtClean="0"/>
              <a:t>Therapy Notes: </a:t>
            </a:r>
            <a:r>
              <a:rPr lang="en-US" b="0" baseline="0" dirty="0" smtClean="0"/>
              <a:t>Speech therapy, Restorative Nursing notes.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1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Epiglottis- when swallowing its vital function is to prevent food and liquid from going</a:t>
            </a:r>
            <a:r>
              <a:rPr lang="en-US" baseline="0" dirty="0" smtClean="0"/>
              <a:t> down the trachea- like a trap door that is triggered by food.</a:t>
            </a:r>
          </a:p>
          <a:p>
            <a:r>
              <a:rPr lang="en-US" baseline="0" dirty="0" smtClean="0"/>
              <a:t>Bronchial tree- trachea, right lung, left lung.</a:t>
            </a:r>
          </a:p>
          <a:p>
            <a:r>
              <a:rPr lang="en-US" baseline="0" dirty="0" smtClean="0"/>
              <a:t>Your right lung is more susceptible to aspiration due to anatomy, a straighter shot in to the lung from the esophagus.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7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Misdirection of oropharyngeal secretions or gastric</a:t>
            </a:r>
            <a:r>
              <a:rPr lang="en-US" baseline="0" dirty="0" smtClean="0"/>
              <a:t> contents into the larynx and lower respiratory tract.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Dysphagia- difficulty swallowing</a:t>
            </a:r>
          </a:p>
          <a:p>
            <a:r>
              <a:rPr lang="en-US" dirty="0" smtClean="0"/>
              <a:t>Medications- sedatives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Aspiration occurs in about 40-50% of stroke patients with dysphagia. </a:t>
            </a:r>
          </a:p>
          <a:p>
            <a:r>
              <a:rPr lang="en-US" dirty="0" smtClean="0"/>
              <a:t>Conditions that suppress the cough reflex can further increase the risk of aspiration.</a:t>
            </a:r>
          </a:p>
          <a:p>
            <a:r>
              <a:rPr lang="en-US" dirty="0" smtClean="0"/>
              <a:t>Affects both </a:t>
            </a:r>
            <a:r>
              <a:rPr lang="en-US" dirty="0" err="1" smtClean="0"/>
              <a:t>sexs</a:t>
            </a:r>
            <a:r>
              <a:rPr lang="en-US" dirty="0" smtClean="0"/>
              <a:t>, all races.</a:t>
            </a:r>
          </a:p>
          <a:p>
            <a:r>
              <a:rPr lang="en-US" dirty="0" smtClean="0"/>
              <a:t>Also such instances as vomiting.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Grouped</a:t>
            </a:r>
            <a:r>
              <a:rPr lang="en-US" baseline="0" dirty="0" smtClean="0"/>
              <a:t> with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Residents</a:t>
            </a:r>
            <a:r>
              <a:rPr lang="en-US" baseline="0" dirty="0" smtClean="0"/>
              <a:t> with dysphagia carry a sevenfold increased risk of aspiration pneumonia and is an independent predictor of mortality.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Oh E, Weintraub N, </a:t>
            </a:r>
            <a:r>
              <a:rPr lang="en-US" dirty="0" err="1" smtClean="0"/>
              <a:t>Dhanani</a:t>
            </a:r>
            <a:r>
              <a:rPr lang="en-US" dirty="0" smtClean="0"/>
              <a:t> S. Can we prevent aspiration in the nursing home? </a:t>
            </a:r>
            <a:r>
              <a:rPr lang="en-US" i="1" dirty="0" smtClean="0"/>
              <a:t>J AM Med </a:t>
            </a:r>
            <a:r>
              <a:rPr lang="en-US" i="1" dirty="0" err="1" smtClean="0"/>
              <a:t>Dir</a:t>
            </a:r>
            <a:r>
              <a:rPr lang="en-US" i="1" dirty="0" smtClean="0"/>
              <a:t> Association, </a:t>
            </a:r>
            <a:r>
              <a:rPr lang="en-US" dirty="0" smtClean="0"/>
              <a:t>2005, S76-S80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3A67-0953-4D4F-B329-823F6602ED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1CE2-38FF-4AE4-AF8C-79A20E0A01C8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C8C1-CAF1-4779-B824-5CFEE30CC09B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C643-50BE-4EBF-B704-B3AFA142D106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72B9-0E9C-498E-9795-07C7D4AA4BF5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4D84-40C9-496D-8FAB-65E6F3C91CD9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F28-7DC8-4E22-BBD5-12EA8CE12579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0D14-2599-4045-BAA9-19AB23F55050}" type="datetime1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1C1-2BCD-43E4-9CC7-CD41DAC07D0F}" type="datetime1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2370-1107-43DE-B594-C83AA0459F25}" type="datetime1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D69-6572-4157-8440-B3D802AE1AC0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5174-95FC-4F24-B420-BDF469D0507C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86A653-4E0E-469C-91F6-E984AE2AF93B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832FC2-8891-407F-83EE-6EBDED0731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brighamandwomens.org/Departments_and_Services/surgery/services/transplantsurgery/services/LungTransplant/how_lungs_work.aspx?sub%3D0&amp;ei=diHVVOPwO7DPsQSoy4HwBw&amp;bvm=bv.85464276,d.cWc&amp;psig=AFQjCNHhm9BctGWp2j1RAal8Z6u6VinfcA&amp;ust=14233402746533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theladdermn.org/2013/02/06/next-ladder-meeting-the-lungs-and-lung-stuff/&amp;ei=rCHVVIafL-TbsASj0oCABg&amp;bvm=bv.85464276,d.cWc&amp;psig=AFQjCNHhm9BctGWp2j1RAal8Z6u6VinfcA&amp;ust=14233402746533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 C. </a:t>
            </a:r>
            <a:r>
              <a:rPr lang="en-US" dirty="0" smtClean="0"/>
              <a:t>Feagin</a:t>
            </a:r>
            <a:endParaRPr lang="en-US" dirty="0" smtClean="0"/>
          </a:p>
          <a:p>
            <a:r>
              <a:rPr lang="en-US" dirty="0" smtClean="0"/>
              <a:t>Tess Simons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18" y="5791200"/>
            <a:ext cx="285220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2020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8848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Chest x-ray</a:t>
            </a:r>
          </a:p>
          <a:p>
            <a:r>
              <a:rPr lang="en-US" dirty="0" smtClean="0"/>
              <a:t>Contrast CT Scan</a:t>
            </a:r>
          </a:p>
          <a:p>
            <a:r>
              <a:rPr lang="en-US" dirty="0" smtClean="0"/>
              <a:t>Bronchoscopy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3246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</a:p>
          <a:p>
            <a:r>
              <a:rPr lang="en-US" dirty="0" smtClean="0"/>
              <a:t>Abscess</a:t>
            </a:r>
          </a:p>
          <a:p>
            <a:r>
              <a:rPr lang="en-US" dirty="0" smtClean="0"/>
              <a:t>Obstruction</a:t>
            </a:r>
          </a:p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Pneumonia typically occurs when the aspirated material contains bacteria and other microorganisms, precipitating an inflammatory reaction.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3716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246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facts…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086600" cy="4194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In the LTC setting, aspiration pneumonia is the second most common cause of infection, hospital transfer, and mortality.*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It is also one of the most common causes for nursing home-acquired pneumonia.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008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Facts…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associated with pneumonia in the LTC population has been studied and for that of 108 consecutive patients who acquired pneumonia in an LTC facility over the course of 1 year found mortality rates to be:</a:t>
            </a:r>
          </a:p>
          <a:p>
            <a:r>
              <a:rPr lang="en-US" dirty="0" smtClean="0"/>
              <a:t>19% at 14 days</a:t>
            </a:r>
          </a:p>
          <a:p>
            <a:r>
              <a:rPr lang="en-US" dirty="0" smtClean="0"/>
              <a:t>59% at 1 year</a:t>
            </a:r>
          </a:p>
          <a:p>
            <a:r>
              <a:rPr lang="en-US" dirty="0" smtClean="0"/>
              <a:t>75% at 2 years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124200"/>
            <a:ext cx="246919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26869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Prevention!</a:t>
            </a:r>
          </a:p>
          <a:p>
            <a:r>
              <a:rPr lang="en-US" dirty="0" smtClean="0"/>
              <a:t>Recognizing and promptly addressing risk factors is essential to protecting the health and wellbeing of our most vulnerable residents.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Breathing inhalation treatments</a:t>
            </a:r>
          </a:p>
          <a:p>
            <a:r>
              <a:rPr lang="en-US" dirty="0" smtClean="0"/>
              <a:t>Activity </a:t>
            </a:r>
          </a:p>
          <a:p>
            <a:r>
              <a:rPr lang="en-US" dirty="0" smtClean="0"/>
              <a:t>Swallowing precautions</a:t>
            </a:r>
            <a:endParaRPr lang="en-US" dirty="0"/>
          </a:p>
        </p:txBody>
      </p:sp>
      <p:pic>
        <p:nvPicPr>
          <p:cNvPr id="13314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484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2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 the head of bed.</a:t>
            </a:r>
          </a:p>
          <a:p>
            <a:r>
              <a:rPr lang="en-US" dirty="0" smtClean="0"/>
              <a:t>Checking gastric residual every 4-6 hours for continuous tube feeding residents.</a:t>
            </a:r>
          </a:p>
          <a:p>
            <a:r>
              <a:rPr lang="en-US" dirty="0" smtClean="0"/>
              <a:t>Evaluate the residents swallowing</a:t>
            </a:r>
          </a:p>
          <a:p>
            <a:r>
              <a:rPr lang="en-US" dirty="0" smtClean="0"/>
              <a:t>Inspect the residents mouth, their chewing ability</a:t>
            </a:r>
          </a:p>
          <a:p>
            <a:r>
              <a:rPr lang="en-US" dirty="0" smtClean="0"/>
              <a:t>Small, frequent amount of food</a:t>
            </a:r>
          </a:p>
          <a:p>
            <a:r>
              <a:rPr lang="en-US" dirty="0" smtClean="0"/>
              <a:t>Make sure the resident is fully alert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108136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Clues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Notes/Assessments</a:t>
            </a:r>
          </a:p>
          <a:p>
            <a:r>
              <a:rPr lang="en-US" dirty="0" smtClean="0"/>
              <a:t>Physician Orders</a:t>
            </a:r>
          </a:p>
          <a:p>
            <a:r>
              <a:rPr lang="en-US" dirty="0" smtClean="0"/>
              <a:t>Dietary/Dietician Notes</a:t>
            </a:r>
          </a:p>
          <a:p>
            <a:r>
              <a:rPr lang="en-US" dirty="0" smtClean="0"/>
              <a:t>Therapy Notes </a:t>
            </a:r>
          </a:p>
          <a:p>
            <a:r>
              <a:rPr lang="en-US" dirty="0"/>
              <a:t>Care Plans</a:t>
            </a:r>
          </a:p>
          <a:p>
            <a:r>
              <a:rPr lang="en-US" dirty="0" smtClean="0"/>
              <a:t>MDS (Section K)</a:t>
            </a:r>
          </a:p>
          <a:p>
            <a:r>
              <a:rPr lang="en-US" dirty="0" smtClean="0"/>
              <a:t>Hospitalization Protocols</a:t>
            </a:r>
          </a:p>
          <a:p>
            <a:r>
              <a:rPr lang="en-US" dirty="0" smtClean="0"/>
              <a:t>Hospital Records</a:t>
            </a:r>
            <a:endParaRPr lang="en-US" dirty="0"/>
          </a:p>
          <a:p>
            <a:r>
              <a:rPr lang="en-US" dirty="0" smtClean="0"/>
              <a:t>Notification Protocols</a:t>
            </a:r>
          </a:p>
          <a:p>
            <a:r>
              <a:rPr lang="en-US" dirty="0" smtClean="0"/>
              <a:t>Survey Results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288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50" y="62484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Charting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Failing to record pertinent health information.</a:t>
            </a:r>
          </a:p>
          <a:p>
            <a:r>
              <a:rPr lang="en-US" dirty="0" smtClean="0"/>
              <a:t>Failing to record nursing actions.</a:t>
            </a:r>
          </a:p>
          <a:p>
            <a:r>
              <a:rPr lang="en-US" dirty="0" smtClean="0"/>
              <a:t>Failing to record medications have </a:t>
            </a:r>
            <a:r>
              <a:rPr lang="en-US" smtClean="0"/>
              <a:t>been given</a:t>
            </a:r>
            <a:endParaRPr lang="en-US" dirty="0" smtClean="0"/>
          </a:p>
          <a:p>
            <a:r>
              <a:rPr lang="en-US" dirty="0" smtClean="0"/>
              <a:t>Recording on the wrong chart.</a:t>
            </a:r>
          </a:p>
          <a:p>
            <a:r>
              <a:rPr lang="en-US" dirty="0" smtClean="0"/>
              <a:t>Failing to document discontinued treatments/medications.</a:t>
            </a:r>
          </a:p>
          <a:p>
            <a:r>
              <a:rPr lang="en-US" dirty="0" smtClean="0"/>
              <a:t>Failing to record drug reactions or changes in patient conditions.</a:t>
            </a:r>
          </a:p>
          <a:p>
            <a:r>
              <a:rPr lang="en-US" dirty="0" smtClean="0"/>
              <a:t>Transcribing order improperly.</a:t>
            </a:r>
          </a:p>
          <a:p>
            <a:r>
              <a:rPr lang="en-US" dirty="0" smtClean="0"/>
              <a:t>Writing illegible or incomplete records.</a:t>
            </a:r>
            <a:endParaRPr lang="en-US" dirty="0"/>
          </a:p>
        </p:txBody>
      </p:sp>
      <p:pic>
        <p:nvPicPr>
          <p:cNvPr id="16386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008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Liantonio</a:t>
            </a:r>
            <a:r>
              <a:rPr lang="en-US" dirty="0" smtClean="0"/>
              <a:t>, J. MD, </a:t>
            </a:r>
            <a:r>
              <a:rPr lang="en-US" dirty="0" err="1" smtClean="0"/>
              <a:t>Salzman</a:t>
            </a:r>
            <a:r>
              <a:rPr lang="en-US" dirty="0" smtClean="0"/>
              <a:t>, B.MD,  </a:t>
            </a:r>
            <a:r>
              <a:rPr lang="en-US" dirty="0" err="1" smtClean="0"/>
              <a:t>Snyderman</a:t>
            </a:r>
            <a:r>
              <a:rPr lang="en-US" dirty="0" smtClean="0"/>
              <a:t>, D. MD </a:t>
            </a:r>
            <a:r>
              <a:rPr lang="en-US" i="1" dirty="0" smtClean="0"/>
              <a:t> Preventing Aspiration Pneumonia by Addressing Three Key Risk Factors: Dysphagia, Poor Oral Hygiene, and Medication Use.</a:t>
            </a:r>
            <a:r>
              <a:rPr lang="en-US" dirty="0" smtClean="0"/>
              <a:t> Annals of Long Term Care, 2015.</a:t>
            </a:r>
            <a:endParaRPr lang="en-US" i="1" dirty="0" smtClean="0"/>
          </a:p>
          <a:p>
            <a:r>
              <a:rPr lang="en-US" dirty="0" smtClean="0"/>
              <a:t>Oh </a:t>
            </a:r>
            <a:r>
              <a:rPr lang="en-US" dirty="0"/>
              <a:t>E, Weintraub N, </a:t>
            </a:r>
            <a:r>
              <a:rPr lang="en-US" dirty="0" err="1"/>
              <a:t>Dhanani</a:t>
            </a:r>
            <a:r>
              <a:rPr lang="en-US" dirty="0"/>
              <a:t> S. </a:t>
            </a:r>
            <a:r>
              <a:rPr lang="en-US" i="1" dirty="0"/>
              <a:t>Can we prevent aspiration in the nursing home? </a:t>
            </a:r>
            <a:r>
              <a:rPr lang="en-US" dirty="0"/>
              <a:t>J AM Med </a:t>
            </a:r>
            <a:r>
              <a:rPr lang="en-US" dirty="0" err="1"/>
              <a:t>Dir</a:t>
            </a:r>
            <a:r>
              <a:rPr lang="en-US" dirty="0"/>
              <a:t> Association, 2005, </a:t>
            </a:r>
            <a:r>
              <a:rPr lang="en-US" dirty="0" smtClean="0"/>
              <a:t>S76-S80</a:t>
            </a:r>
          </a:p>
          <a:p>
            <a:r>
              <a:rPr lang="en-US" dirty="0" err="1" smtClean="0"/>
              <a:t>Demilliano</a:t>
            </a:r>
            <a:r>
              <a:rPr lang="en-US" dirty="0" smtClean="0"/>
              <a:t>, Marianne, BSN, </a:t>
            </a:r>
            <a:r>
              <a:rPr lang="en-US" i="1" dirty="0" smtClean="0"/>
              <a:t>8 Common Charting Mistakes to Avoid. </a:t>
            </a:r>
            <a:r>
              <a:rPr lang="en-US" dirty="0" smtClean="0"/>
              <a:t>NSO-Nurses Service Organization </a:t>
            </a:r>
          </a:p>
          <a:p>
            <a:r>
              <a:rPr lang="en-US" dirty="0" smtClean="0"/>
              <a:t>Obtained from web: www.sw.org/aspiration precautions</a:t>
            </a:r>
          </a:p>
          <a:p>
            <a:r>
              <a:rPr lang="en-US" dirty="0" smtClean="0"/>
              <a:t>Obtained from web: https://nursinghomesa.nyhealth.gov</a:t>
            </a:r>
            <a:endParaRPr lang="en-US" dirty="0"/>
          </a:p>
        </p:txBody>
      </p:sp>
      <p:pic>
        <p:nvPicPr>
          <p:cNvPr id="17410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246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51" y="1600200"/>
            <a:ext cx="567069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24600"/>
            <a:ext cx="2333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Pathophysiology of the respiratory tract</a:t>
            </a:r>
          </a:p>
          <a:p>
            <a:r>
              <a:rPr lang="en-US" dirty="0" smtClean="0"/>
              <a:t>Definition of Aspiration in the Elderly</a:t>
            </a:r>
          </a:p>
          <a:p>
            <a:r>
              <a:rPr lang="en-US" dirty="0" smtClean="0"/>
              <a:t>Causative factors for aspiration</a:t>
            </a:r>
          </a:p>
          <a:p>
            <a:r>
              <a:rPr lang="en-US" dirty="0" smtClean="0"/>
              <a:t>Treatments for aspiration</a:t>
            </a:r>
          </a:p>
          <a:p>
            <a:r>
              <a:rPr lang="en-US" dirty="0" smtClean="0"/>
              <a:t>Common health issues as a result of aspiration</a:t>
            </a:r>
          </a:p>
          <a:p>
            <a:r>
              <a:rPr lang="en-US" dirty="0" smtClean="0"/>
              <a:t>Charting clues for aspiration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0"/>
            <a:ext cx="2333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ighamandwomens.org/Departments_and_Services/surgery/services/transplantsurgery/services/LungTransplant/Images/Lu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229100" cy="52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29731"/>
            <a:ext cx="2333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UXGBwbGBgXGBscGhgbHBscGBgcGBoYHiggHhwlHBwUIjEhJSkrLi4uFx8zODMsNygtLisBCgoKDg0OGxAQGywmICYvLiw0LDIsLCw0LywsLCwvLCwtLCwsLCwsLCwsLC8sLCwsLC8sLCwsLCwsLCwsLCwsLP/AABEIAM0A9gMBIgACEQEDEQH/xAAbAAACAwEBAQAAAAAAAAAAAAAEBQACAwYBB//EAEAQAAIBAgMEBwUHAgYDAAMAAAECEQADBBIhBTFBURMiMmFxgZEUUmKh4QYjQnKxwdEV8DNDgpKi8SQ0UxZjk//EABkBAAMBAQEAAAAAAAAAAAAAAAACAwEEBf/EADIRAAICAAQDBQcEAwEAAAAAAAABAhEDEiExBEFRImFxgfAjMpGhscHREzNC4QVS8RT/2gAMAwEAAhEDEQA/APtGGw65F6q9kcByrT2dPdX0FBY7HGzYVwJ1trH52VPlM0ZicStsZnYKJCyebEKo8yQPOg2me+zp7q+gqezp7q+grHE7StWywd1XKFLTwDnKpPiQRWVjbVhldhcUC2JctK5RqQTmA6pgwdxiizcr3oL9nT3V9BU9nT3V9BQVnbuHYMRdAyLmbMCpVeZDAED9a3wG0rd6ejacvaBBUidRKsARPhWWDjJbo29nT3V9BU9nT3V9BWtStFMvZ091fQVPZ091fQVrUoAHfBWz+EeQoW9s8ASAD5CmVA4rEzoPM0sqGjYF0a8h6Cp0a8h6CrVKmUK9GvIegqdGvIegq1SgCvRryHoKnRryHoKtUoAr0a8h6CjcDbUgjKsjuFCVpZuZTNanTMatDD2dPdX0FT2dPdX0FWt3ARIq9VJGXs6e6voKns6e6voK1qUAZezp7q+gqezp7q+grWpQBl7Onur6Cp7Onur6CtalAGXs6e6voKns6e6voK1qUALdq2VCCFA63IcjUrTa/YH5v2NSgAXbOGe5hQttczTaYCQJyurHU6bgaH2qL9+0VGHKMr23XM6HPkuK5UFSYJAOp0p3hewv5R+la1jQ8Z1WhymN2ffvPdc2sgf2cKpdSYt3S75oMDQ7pP7Vb7SbPYvfukoqdFh4LmFLWb7XSrcgQVE7ut3V1NeFZ31mUZYzT9d34OQul8Tfv/cqf/GVchuCTNwtBe2SFJElYMjfpNNdgYe8r3C4cWyqhFusj3AQWzdZJ6sFYzEmZ3cW1jDoghFVRyUAD0Fa0JBLEtUloSpVHuAbzQ740cBNa2kTSbC6zuXlG80vuYljxjwrKlchlDqTa+1RbRnIbIoJbKJMAEkkctKF/qFsCWdUPEOyqRO6QTpNW2jhultXLcxnRlmJjMCJjjS7H7FZ+ky3AvSsC2hEgWhagsrA7wG3jlS7j7B+M2jbtA5mEiDlkZoLBZgndJ31oMXb6p6RIfResOsfh118qWDYrZXTMhVyjEletKC2CN8FSLflPGqXPs/L5s0qWYlesoAa50umVhrO+dDAPDUAb28SjBirqQs5iGByxqZjdVbGLRlDBgAROpAI0zGRwIEEjhS3CbFYC90lzMbtsISM3DP1tWME5+yIAjShsT9nWukuzhGYJKgSFJUW8RBkSHtqqjTQydZigB0uOt++oliokgSQY6s76o20rYudHnXNDE6jq5So62uhOYR50C+wpz9YdbPHV7Oa6LumvCAKFx2wXIOUo0C4FGTU9LeS6c5LQQMp040AOxjrekOpBBOYEZYBCnrbt5AqwxluFPSJDmFOYQx5LrqfCkeP2E5DsCjOxnLl6vWu2G3FtwWzJHEk7q0f7PFnzswOYsXUZ1USwYZMrfCJneddN1ADrCYkMoZSd5HIgglWB7wQR5Ufaxp460q2bYKIc0Szu5A4Z3LR5AgUVRdA1Y2t3Q241ek4NE2sYRv1/WnUhHDoH1KztXQ241pTCEqVKlAEqVKlAAO1+wPzfsalTa/YH5v2NSgAnC9hfyj9K1pdi8cLNlHILSbagSBq5VBJOgEmssPt+2wJMrAG/Ukl3tgKEktJRoIkEaigBtXhNJv/AMls9JkzaFUKMJhi7OsbtNUjXeTFCnbq3Ut3FkpccKJBWJnUhh3VjdDKNju5jFG7WhrmKY93hSS7t60MhVswZwugaRmR3VgIlgchAI38N1EDatnT7wdYZgdYggsJMQNAxg66GkbY6SQZUrG1ikZM4MJvlgV059YAxWwNKMSpUqUGEqVW5cCiTSHF49rphSVTmN7eHdTKOlvYFcnliMcTta2hgSx5LrQw24J6yFRz/mKCtWco0HpXjAbt9bmS5HR/501q2dJauBhI3VzdyzeZbl0Yi8IZoA6PLoSPe7uIo37P3oL2/d1HgeHlrWly0fZ7hyne2uW37x3E6+ommpXockrWj3Qyw7Sik7yoPyry/eVBLEAVg+IFuyGPBR+gpCxa4c9zyXgPLiaVRSVspCLm6XxGh26k6KxHMDT+aPwuKW4JUzSALXisUbOm/iOB+vfWpxej0KTwGlcXZ01SsMHiRcUMP+q3pGmnTJJ2SpUqVgHoNb28Ww360BjcSLaZiCRmUafG6oPmwrLG7UtWswdtVUmACdwLRIEZiASBvMVqB0PbeLU79PGiBXK4Day3QRBDqgZlhoAYSIZlEnyq1n7RIEzA9bo8+TXf0fS5M0Rmy6xvjWKZSEceh1FSlGH+0dhkzZ43aZWJkrm0AEsMoJkCIBPCjsNjrdwsEbNl3kA5dddGiDw3HjTiGW1+wPzfsalTa/YH5v2NSgCXsEt60ituBttw1yFXAM8CRSXE7KFvWyWLqRk1UBAGukKsrEZbrpB/CBxE05e9CKBxUT6ULSSkPGInwGxMqDpHJebbNBEZrd1rwgwJksQdBoNAKITZS9GlosSqNI3AkagKY7jE0wqUo4oXYeqN0r57eTI0LoqK6qpEQf8AEYk6E6bq8w/2ftowYGTAksqsSwBGYGNDrJA08NZcVKAA8Bs5bdrou0uuhAygH8IXcFHAUMdhIuthnsH/APWer/8AzeU9AKa1KwZSa2FXSYq32kt315oejf8A2NKn/cKta27ZJysWtP7l1ShJ7i2jeRNM6Q7bvC591AI/FImBy14mmjG9XsGbM1FLV+rM8ZiTeaB2B/yPLwqyjypcmyVX/Cd7R4BTKf7GkekV5duXxKMi3CBobZysQd/Ucwe+G4TFZKbkzpjCOHGo/wDRiX6xHIAz4z/FVI1/elljaKM4XNkaArK4yt1SZjN5bp30yu6dw40rGi3zPdnnLiEPBgV/ejsQo9munLb3v+L4m3iN9LAYuWjycD10pnimHs13rW5l969be3fVo7I5OJVSB9tP1bKcDBPkP+qGj0rfbPas+EfIViQCCDBmlxOXgX4b3L73+CpeCJ0AVifLL9a2yllBOhiYpdi7SqJLZV3Sx0AO8STEfwazTbZYxbRnEmG7KGSY6x3iI7INLpWgJyzajKzf6J8w7J7Q/enGJ2rZtgF7iidyzLH8qjU+Qrm7mDvOPvLmUe7aEeRdusfLLROwrduw+UIoLbmjrHuLHU91PHt9nmJjQUfafFL6jL2+/c/wbOVT+O/K+YtjrHwOWvP6Kbn/ALF173wD7u34ZU1YfmJpqDNVuXQsSQMxgd5gmB5A+lTrqJn/ANTDGYIPb6MEoAUIyxpkZWWAdI6oFB3Ngqzs7NLOIYlVmcuQFTHVOWB5d5lnfuhFLMYUCSf+t9UuYlVQuTCqJYkGRpJkRIPdE1ohnawIVmIYwyKpGn4QQCD4HdQQ2AuXJnfJvy6drouhzTE9nWOfpTiKkUAJbn2fViGdy7rADMqkZVUqAViD2mM757tKcbHwSpcZgYLKFyqoVSBABIXewAAB5aVW/dCKWYwo3n/qrdIAwE9aJA7hEn5j1oToxqwza/YH5v2NSs9oXM1oH4tfQ15VSQn23iHFlShIYvZXq5ZhnVSAWECQSJpXgds3NFZgWOVZeAEJuX1PSZAOsBbCaGC0RE69HbHVXwFUxGGDKV3TvKxO+eI1151IsIMJtq6z5+oUPQKVzEgG5eu2cyHyU674862G0Lpw+HuFrYd7qgkSEgyIOs+XhTnC4VLahFGg3TqdDMknUmZM8zVjYWCMqwZkQIM75HrQAjXb1wxCW9yAkkxme89gMPg6maeIMd9enbdzWFtnIGLmTDBbvRnJ4jXWYIjXfTzoliMoiIiBEco5d1erbUCABERECI5eFACS7tC6/RlDbXNfKBZJICi6D0kHjlByiOGvGidjbQN4knSbdpomQC2eY0n8PH5UxFlQS2VZO8wJPKTWeKsIyMrgZSNeGg1GooDxMNq4zIsDVjoB/fCktm3GpOp3nvNAezXC2a3daNyrdlwB+YnMPU1quNddL1pgPft9dfQQ49K2ctMp14OFlTlzf06euYxsv18u7SQeY/kGrXcIw64aSNRIHygDgTQGCurclrbZgu7rSwPExvjuOu/nTfC4gOO8b/5HdS96JydumLripdbrKGUrqCAddB/FD2cMiHKuiLqQWMTuAEnQCDoNJorEgh4U793OCeHhB8BUGHGhOpG7Td4UOtzcNy2MsQdFPJlPzFOMRcPst3rPvfTJ3tuMUnxw+7bu19KbIc2DYgXIYE9oRBk85qkNifFLVP161BNqtL2h4nygChb9pmEI+TXVgoJjunQHvINZ4e6XJuHcQAvgP5M0ZbpcZpy0LcPBww1e+/x1AL2yragOZd57dwljproDoN3ACnGFw8AE9qPTuH960Pidco5sP4P61Np7WSz1SwztuUat5KNSeVIthZW5XueYq+A0FoABnx0geO/SsXUMOXEToRyNDKl5x1beTjnukyDzFtTJ/wBRFevsoN/jO108mMJ5Iuh85outisE/5B+A+0KEZQHu3BoVtjNqObdlQe80ZeS9cFpjbRWS7mydJPVyOurBYzS27Ud9LcORadcoAU6EAQB7pAHKulttImqy1Wc45JYcnhpabr13HOX9gPca4XglzIlhlgsrBWGTMcoWBrGk8TBN3Yx6LF20RFN7NkMkAygADQJEGd076cX7yopZ2CqN5JgDzNLE201z/wBexcuj3zFu35M+pHgDU7NUGwU7EdiSMtoTcKKGLC2zW0VWGgBOYM3cTO+aibDZiMyIlvNJtBiy/wCE6E7hJLMpj4Z30eDjT/lYYdxuvPytxVHxuJTW5hcw52bgcj/SwUnyos3J4fFAK7FuG26XAju1tVF0sZEIism6YzKxkb82utHYDZrW7uYQLY6TKoJ0ztbZdN34X8JojZ+1LV6QjdZe0hBV1/Mp1FG1tiuLWjM8S8LHeP0NSs8b2fP+alNHYnJam1rsjwH6Val21rIexBJHYOiG4JBBAZF1ZCRBHKdRSuxfxWZYUWwEGS3kYIfuzI0WEOeNCywABGuqjnS1K5y9iL2QFGxBPRsRNrU3gFyo4yCE38hv6wgV7duYoS33hnppGUHIFuKEKCJJ6MuRM5oFAHRVK5Nrl9C/RC8c10srMh64C2lhlFviM8E5dFPGib17EKUGdib127bAIUZALhKOum4WVc6zJK86AOjpXt691Qg/EdfAamtMZtJrbHNZuG3/APRIcDnmQdYeIBpFi9ppduZkYMg004E8xvHAeVbGlbKQw3KSVaGy8qtccqZ0jQQdPTn4VZSOFXNkHUiSBpP7Dd51PmdU9gbF2bLmblqW4MCAw8GVgwoPoLqMGs3GjleEgdwZdYPfNObBFpBMkxrAkk8fKq+0u2qgR4T5TI1plXI5nKWzfyFl/aLDK1yyyx+JPvEO8MZUSBrvIFa28ern7s9IIHZIiTzPCI+da2VaCyGJkAaxB5CdBWN7AWrpzlclyYJU5W4RqCNwBO/jW5U9jVPLq1v69ahK2i0D1jWBzrRLqrZu2pJGQshzsq5dQ0idIMCO+gQpSUFxrk8XCh1I3yygSu76zVXs5hdY65V3/FM6eEVSEeRk5t2+Wn1LBxaADkKANCdAR58RuoX+ps5HRW2bU9ZurbOnvMJPkDurdcNbLA3VUsAMtw8I4jjm30VjVZFBO4xG6Se8T4fvFI43qO8XKsstwS9g7jw167lAPYtaQCJkt2jw1BFa4LCqpHRW8pHEameOZm36zBM762w9idXMnlw8DxPnTKxdBzKPwkD1AP7/ACrMyWwjU37z8gXLcXVyTziP2Wg1brFoJ4Tvj04HSnTighaAmBv1Ipcw0Ya3YNdSRB3GjcPtZbdjO8yNIGpZ9wVRxJ0oYgUN9n7QuYp7h1S0YtjgXgB38RuHnVMN2nHqNjwTSm/4+qG+D2O11hexYDNvSzvS14jcz8yd3CntSpWVRzyk5bnhaNTupGm0T0q9fqg5Cn4mLGAd06b/ADp3dthgQdxrncSVXo0RGuXWBuEnWFOgad8xl0FJKymCovcabV2RbvwTK3F7F1NHQ9x4juOhoTZ2OcObF+BeAlWGi3V95eRHFeFWwG0bgXK1pnC6Z0IMxzBgg1fbmDN6yHtyt22c9okQQw/Ce5hIPca3fVBTXZlt1Nsb2fP+alDWsYL1i3cGgaDHIwZB7wZHlUp47EJKnTL4/GG1aRgM0tbWAJPXZU0A461kduWuT7jIy9kh+jg95fqgCZkRprRV/CLdtqrTHVYFSQQVIZSCORArEbItZSIYyNSWMk5+kzT72fWaUYzubdtrvFwEZswy6oFKhi+sADOh0mQZEipitrxqiOwF0WyY0Jz5GC6ySDI100Otaf0i3DA5mLKysSxls+UtJ59VR3AQKuuzUBPajP0gWeqHzZyQO9iSRu1oA8wG0VukhdwVW1kHrF1IIjSCh40WbYkNAzAEAxqAd4B5aD0rDCYFLZJQEEgA6k7mZhv73f1omgDHFXcqk1yDbPt3hmdesxJzCQw8xr5V0O3bnUjnp6/Sk2zmJtgaaSPMU09IpeZfhV70/L8i/BtfQlAy3I/C/VbycCN3MedMbe2UUxdVrR+MdXycdU+s1MdYkBtAw+fdRGCxAcZXAncQdx8qgdc6kroNchkJBkEb1104x5TVwRlGXdGkcqWXNgIOtZZrJ5IeofFDp6RQzX7+H0dEdOdvQ+PRsZH+ktTHLWug0IgADQAfpWb3MlvNuZtd8hhy7iF/vfQgx4uAZdzfCZ8ADBnyitcewZlAIM7yBpoZ63CdP15VSCrVksSWZqKM7KQCSP5AG4eVbLb/APFJ4sCT6/xFUuLIPnRtlc2EAHukeYFVwd2w4vswiltf0F6iVgjSr2G1KPMN2TpmPwyd0fXnVLLSoJ5VMQNDxgSPEaj+++op0zqxYKaLm6EMMZ7xrpwmONWtIzyRKk8ZIPdu1PnzNeYy4AUuGSI4wN4kZR+x1q9m5cbcuUczv+noaGqehzKWeOoT0mRVDCDMaNPmSdfWsGv5mIA0G9v0gVr7EYMsJ7wT6yazFpkEdU9+oJ7+OtK6Gg5WZ4hsqkngCfTWvPs1byWLBO8jMx5l+sfma8xaE23HEq0DyrXZdzNhrRHG2p+QrYOnZeazQa6nT2zpS/F7TglUgnXvMxO4cO+rX8TltTwMTG+COANJmDZgDOkSzAE5o0WQeya3FeWVI5uFgpRzSNrm1eqM5bI8kiOtlA1ht0E6d01smNJurddArC2VZRvAJVlid+kaUFg8IbrlTodekhdE1BATXQmidqr971ujIneZzDMNPIVK3VnS4QzUho960zCdG1AJlTpvGbT0mjFEf9z8zXGuSACM0hWhjLB5MSo4aTrXX4dAEUAyAAAd8iNKeErIY2EoJUzndnLk9otDcmIJHcLii5HhLNUq9hpu4s8OmQf7bSg1KeOxHF974fQc2uyPAfpVqra7I8B+lWpQJUqVKAJUqVW40AmtSt0DdKxFta5NxRylv2H70vw5y3WXg3WHid/zom62a454A5R5fWsMbYJGZe0uo7xxFbjPtaHZwkcuEk+av46hKOp0zDTeOXiDQ9vA5ychKqNx3+QH9xXuGXpYYxA5byfHgKKu3ikAAeEHQDefCpoWbafgCXhcSFJLk7tTu79a0RrY7QM+gny/ei8AQWZuOm/vn+F+Ve7SvgCBvPyHP9vOm12JqUH2mgD2+2p0Gg3Zd4POOOnOhLl+esJmRI4bhB9Z9aY2bAXUjXgDrlHKsMOe0I8o3jUee6tvkhlFNptbmQxLnsrEbyeFPthWvuAOcn1pJdUIGMk6fLgK6PZVvLaQd1NF0m0HE6ximuvr5iEIbTlCOMjwNaDf+tN9q4MXF5MNx4iuPt7UZe2NxMzvrJrmU4eX6iy816sNFqToNwiIgNBymddeFMdn356pk8ieMb/MfWluBxSs0rGsjd4Nvo+7hc2q6ONR+3hw1rG+pLI43Q0JrC7WeHxnBxlI0nge/u/StW1GnlSNUEXYKV30H9nXypcsHfaJjvRpZCO7Ujyo1zwrn9sYsJcR7ZzXh1TbXUuhOoIG7mCeNYnR0xWbQ64JnsjUghTujgCI17qUYjMdMoEsDAQ6hdCZ5cxTPYWKS9b6plToRxWRqp5EUP8A0a7J0GoiTcJIk9ZhA3HlVMZXTXQ5uGkoSlGXJ/UM+zeFyoza9Y6EiJUbiB3yay2rYK3A+bfMfd5tTEifCSKdogAAGgAgeA0FUxNgOsEkciDBB7qXLpQqxfaOT5nJ6HLGaOugKnrOd/Z4Cujt41Ew/StAVEkxuGUageYigbuxWJmbesSwUqyge7HEjfuoUgYplt2xGEtNLEbrzqZCjmgOpPE0sU0WxZRmlXIvsmwy4cM+j3Xa645FyWjyGUeVSmeN7I8f5qVaOxxzdys2tdkeA/SrVW12R4D9KtSGkqVK8Jjf/fAUAe1hjHhSf701okLoTypVt27FsidY3cdTH8+lUwveQmIrjl66fEUYfVZO86+tbEVRToe7gKqMSOIYeIj9ak9T0m0jNx0Thh2W39xpgtrMrEGS4Op+Q8B/NC32DKRBIb+9IkzQwS4nVkhD+LSR9fSsytCSmp6LcPvYkL1U5AE8THL+f+6phMMTLtvO4foe/u9eVeYewubKplePfG/9QNeRo+5TydLQ54Rt2zBjS/2iQBENOhmJza9/MaUXiG07zp6/3PlS+4+YFVEkzJ5DcNfCKWOiss4Z2orxLXGJZbZIJZuA3DeZ5111tYAHdXMbFwg6WdSVAE9+811NU/iiWO1+pS5L5vX8Fbu41872kv3lyAJznzr6HePVNcBtNQcSwBAkmT5D9Na1r2fn9jeElWO7/wBfuBpjOj8SxIA3zAHppHnXQYXapgM1q4FI1YZWjvKqS0eVcwVGa4eAJUHkidUQfET510uw78AITqD/AGKk9Tsmklb56jW6A6i4hDaSCNzLviRwpOm1esRaU3Xk5lt9nuluypjz03Vtb2crX7tti3Rwtzow0JmcsGkDUiVmJjrHSt7VvKJUZEHVGUAaA+77tanao5JxjGV7gEXLhIvOban/AC7U/wDK52vQLV7Fm2Gi2oCp7vFjz4njvrXEY3N1MssdO756ivMNhshM7wdNTyE/OfSlpF4SlV9fI8tYNheZ7D9HcIBOko8cHXj4jWnabduW/wD2MPcX47QN1D3wozjzFL8OYur3gj5TXRWzoPCrNdhNHLiy9s1Jck/t6sCX7T4X/wCwHcysp9CJqh+0tttLKXrx+C2wHm7gL86ridtBMVbsdXrDUlusC2YpA4g5HB7yvOh7H2kQWVe7IbKpYAada2bkrJJywrjxEUmotw6fP+i9zCX8T/7BFq1/8bbSzd1y4I0+FfWm1q0FUKoAUCABoAO6lafaG2VLKtxozFguUlVTKWYkNBEMvZJJndoa12ftI3HKnLvuxE6hHCA7+RFZQOV6BWN7Pn/NSpjez5/zUp1sTe4LtmyXwzKoklV0AmdQTpx0nTjSqxh8QqsLedVAusoCquYlxl6hEKQpeE0EgE8q6W12R4D9KtSjHOXBiGz5GvBAt02iQA5YLb6MNmE9vpYBAkDXSrYyzduK6t0ofpbRAA6gtretNKmMshQxM6zPACuhqUAIltYgLmYXI7LuADc6Nb1yIIEk5OjOmsEka0g20uIBDMGAbIC0dbIrYgpIXXNBtTA4+NfTLiRbjurltvb0/N+xqkefgLHWUV3nO4NryuwYNd6gIMZBmAUFQG0JJzNM6ag8KLtbVQ9Qyjn8NwZde4nQ+RNFEa8qj21YQyhgd4IBB8jUGekqoljD5WXjoST38I9Sa3v3dMqiSdPoO/8ASll3Z2QfcXHtk7k7SH/S3ZHeCK3wYKsoJzMo6zAdWYOi+o761a7kJqvdLnBtaKspmDJH6/8AdbPtFCN/lW2KxIAk0uFnM+dwO4fzWOy0Ipq2Z3Zuniq8+Pl/NEKoRdBAH9761JA1bgKphLBunj0Y/wCR/imjG2E5xhG3t9f7NsHnRQVjMxkzyNb+0X/eH+0UaqV6LYonK3psc0HSuS1er9fIFs37hPXII7gK4raD9didetpp8Wld86xXz7GAywBEgmZ3zNO37NeLH4VKWNPwX3BcxXNoSjGSIkqTodOIPdTHY200gqwLk/hAJJP7eJoflzIE/Wol4q4gaj/uJqJ6TipKjrtkYcqGe523IkTOVQIVJ4wJk8STXuIxM9W0JPPgKF2celEs5Pw8qZqgUQBFacMkoy13FFrDMrHKetxPpp86umK1IYEEbzGn0rd8OSS2YgzpHLv51GUTPECK20LFSuzNNHQ/FFdLYPVFc1cGoPxD9a6TDbhVl+15nNxH7y8PuZ3tnWyXlZLOrEyZzJlyEGdIyroNN/M0Odi2NOputG0NW/wzBI392/eNYOppti1hjWNTFQDd2TbYANnMAiTceSrRmVjMlTA0PKtrOBto2ZVg9bifxsGbSY1IHhRFSgAfG9nz/mpUxvZ8/wCalMthXubWuyPAfpVqCx+N6K0rQpkoozNlUF2CyzQYAnlQWG+0KMTmXKIXLHWLsWuqckDrLFosG4gzpSjDqr2VlgO+l1va9lgGV5BIUEA6k2+lH/DWiNl7VtNctjrA3ATbzKy5tC2kj3QT4UJag3oO8QOq3ga5Lb40B5EH9v4ro7+1bAzKb1oESCC6yDyOtJL923dBCuriIOVgY9KtBXKuqJSbw0p1s0xYN1eCqmy9vTKWHArv9K8lj2bb+Yj9ak8OV1R6KxcNq1JV4m/lrzrN74WFUSeCj969XCXG7RCDu1NGYfDJbGnmTvPnVYcPJ6y0Ry43GYcNI9p935/AJb2aW61xjPALw861/po99/lVsRj1UVnaW/d1RDHvN1V+f7U054UdErJQjxc+1KWVeuRFwVtdTLH4jPyrc40AVe3sM/5l3ytj92/iireyrA/y835mJ+W6ueTcjpWRbtyfX19hYdprzFL8LtQdPf62n3ca/CZiusSyg7Nu2PBRS7Z8e1YrRf8AJ4D3DSZR1iRp6erQKu0VPGgMVsu3dYsrZGbfpofDXSupuYe23atWz/pFCXdjWG3Bk/K37NNPF1puhM8buNxfXR/9OTvfZ27uGU986/MVT+iXjvQf7hr3766htlXk/wAK4rj3W0Plw/SsfbSpy3Ua2e8aHwNVjHCe9oyXE8VFdnLLyd/CznbOGv2WzC20cQIM9+lPcNigwkeY40erA6jUUHjMDJzoYb5N499PPhtLiyMP8ksSVYqrv/J4T86ox50PaxOuV9GHA1oQK5KPQozcGR+YfrXTYPh41zirNxB35j3RXR4DePzCuhL2XmcHEy9vFdwdtAag91CUftBdAe+gKnLcyOxKlSpSmg+N7Pn/ADUqY3s+f81KdbCvcl3DLcRQ24FG81IYeUgUPjtj27rZzIbqweqQMucDqsCp0uONQd45Uda7I8B+lWpRhYdipmnM8SGyjKFzdH0WbRfc0gacYo7ZuwLYuLelpQjKNI6ts2QZjN2SdJidYmtaa4dYUDupo7iy2MbmzrRkm1bJO8lFk/KlD4VVByqq/lAE+ldDSdhqa28rTFrPFxYvqj3QN5rLbN4LCjQnU+HAf3ypfhLNy8YtjTix0UefPwqs+Ld1BGYP+NTjmxJUgnE7QAr2xs69e1b7tObbz4L/ADTTBbMt2tf8R/ebcPyjh+tFMxO+oSlKXvM6Y/p4WmEvMFwmzbVvULmb3n1PkNwotnJ31WpWCNtu2SpSvbqA9BmRnQXZcBGfTo7gEqoJjMV4b4pZN5B1UuhSGCGCWtqbsqG6rmMv4YJAIGkGAw6egsLhSt69cMRc6OOfVUgz60m2ftDEM9sMbguf+PnTo4TrqDeznL1SOsQCRqANZquybWIS1atzdAyYfXIJSRcF1RKxplt75Izd9FGqVHUVK5nD43EMTIvLbLISejJuICLmZQOjEwy2gYVozGCd49wV/EXVttnuBW6MEhF1DB87GVMEQncPOijLOlqzGRlYBhyOtCbMdzZtm5OfKM0iDPGRwNE0ALr2xo62HbI3uNqp8+H97qDGOKtkvKUb5H+/OntS/bW4uW4oYfMd4NPDElDYycYYn7ivv5/35iq9YRxqAeR/g0MdlidHcd0/zUxmzruH61s57XqV/MP3r3CbTV9+h+RroWJhz0ktSLweIwVeFJuPrkb4bCqm6STvJ3002aNR40DNMdmLqtNjJKCSObAlKeI5S1dDLFiUNLKb3FkEd1KK5JHdAlSpUpBgfG9nz/mpUxvZ8/5qU62Fe5ta7I8B+lWoNMZAGnDn9Kt7b8Pz+lLTNtBlpZIHfTekGHx8NOX5/SjP6t8Hz+lPFCSYzpRfMFp4E1p/Vfg/5fSgruO6xOXjz+lEkEWL8Nso3WN2/KqdQn4iOE8hHDf4U5kABVAVRuAoRsdO8fP6V57b8Pz+lJlrYtPEctwqpQvtvw/P6VPbfh+f0opi2gqpQvtvw/P6VPbfh+f0opmWgqpQvtvw/P6VPbfh+f0opm2gkIASQBJ3nnGgnnXtC+2/D8/pU9t+H5/SimFo2xFhXGV1Vl5MAR6GrooAAAAA0AGgA7hQ3tvw/P6VPbfh+f0ophaCqlC+2/D8/pU9t+H5/SimZaCqlC+2/D8/pU9t+H5/SimFoMRyKT7X2GGm5ZEN+JOB/LyPdRntvw/P6V6uOjh8/pRQ8MRwdxYD9nNbbSNQxGvDQaU+wXbFLjixJIQAnUwd557q1w2Pgzl4c/pWpMXEmpNvqPqUXVgkd9af1X4Pn9KDv46WJy/P6U0kTizapQvtvw/P6VPbfh+f0pKY9otjez5/zUrDE4qRu486lMhWz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VFhUXGBwbGBgXGBscGhgbHBscGBgcGBoYHiggHhwlHBwUIjEhJSkrLi4uFx8zODMsNygtLisBCgoKDg0OGxAQGywmICYvLiw0LDIsLCw0LywsLCwvLCwtLCwsLCwsLCwsLC8sLCwsLC8sLCwsLCwsLCwsLCwsLP/AABEIAM0A9gMBIgACEQEDEQH/xAAbAAACAwEBAQAAAAAAAAAAAAAEBQACAwYBB//EAEAQAAIBAgMEBwUHAgYDAAMAAAECEQADBBIhBTFBURMiMmFxgZEUUmKh4QYjQnKxwdEV8DNDgpKi8SQ0UxZjk//EABkBAAMBAQEAAAAAAAAAAAAAAAACAwEEBf/EADIRAAICAAQDBQcEAwEAAAAAAAABAhEDEiExBEFRImFxgfAjMpGhscHREzNC4QVS8RT/2gAMAwEAAhEDEQA/APtGGw65F6q9kcByrT2dPdX0FBY7HGzYVwJ1trH52VPlM0ZicStsZnYKJCyebEKo8yQPOg2me+zp7q+gqezp7q+grHE7StWywd1XKFLTwDnKpPiQRWVjbVhldhcUC2JctK5RqQTmA6pgwdxiizcr3oL9nT3V9BU9nT3V9BQVnbuHYMRdAyLmbMCpVeZDAED9a3wG0rd6ejacvaBBUidRKsARPhWWDjJbo29nT3V9BU9nT3V9BWtStFMvZ091fQVPZ091fQVrUoAHfBWz+EeQoW9s8ASAD5CmVA4rEzoPM0sqGjYF0a8h6Cp0a8h6CrVKmUK9GvIegqdGvIegq1SgCvRryHoKnRryHoKtUoAr0a8h6CjcDbUgjKsjuFCVpZuZTNanTMatDD2dPdX0FT2dPdX0FWt3ARIq9VJGXs6e6voKns6e6voK1qUAZezp7q+gqezp7q+grWpQBl7Onur6Cp7Onur6CtalAGXs6e6voKns6e6voK1qUALdq2VCCFA63IcjUrTa/YH5v2NSgAXbOGe5hQttczTaYCQJyurHU6bgaH2qL9+0VGHKMr23XM6HPkuK5UFSYJAOp0p3hewv5R+la1jQ8Z1WhymN2ffvPdc2sgf2cKpdSYt3S75oMDQ7pP7Vb7SbPYvfukoqdFh4LmFLWb7XSrcgQVE7ut3V1NeFZ31mUZYzT9d34OQul8Tfv/cqf/GVchuCTNwtBe2SFJElYMjfpNNdgYe8r3C4cWyqhFusj3AQWzdZJ6sFYzEmZ3cW1jDoghFVRyUAD0Fa0JBLEtUloSpVHuAbzQ740cBNa2kTSbC6zuXlG80vuYljxjwrKlchlDqTa+1RbRnIbIoJbKJMAEkkctKF/qFsCWdUPEOyqRO6QTpNW2jhultXLcxnRlmJjMCJjjS7H7FZ+ky3AvSsC2hEgWhagsrA7wG3jlS7j7B+M2jbtA5mEiDlkZoLBZgndJ31oMXb6p6RIfResOsfh118qWDYrZXTMhVyjEletKC2CN8FSLflPGqXPs/L5s0qWYlesoAa50umVhrO+dDAPDUAb28SjBirqQs5iGByxqZjdVbGLRlDBgAROpAI0zGRwIEEjhS3CbFYC90lzMbtsISM3DP1tWME5+yIAjShsT9nWukuzhGYJKgSFJUW8RBkSHtqqjTQydZigB0uOt++oliokgSQY6s76o20rYudHnXNDE6jq5So62uhOYR50C+wpz9YdbPHV7Oa6LumvCAKFx2wXIOUo0C4FGTU9LeS6c5LQQMp040AOxjrekOpBBOYEZYBCnrbt5AqwxluFPSJDmFOYQx5LrqfCkeP2E5DsCjOxnLl6vWu2G3FtwWzJHEk7q0f7PFnzswOYsXUZ1USwYZMrfCJneddN1ADrCYkMoZSd5HIgglWB7wQR5Ufaxp460q2bYKIc0Szu5A4Z3LR5AgUVRdA1Y2t3Q241ek4NE2sYRv1/WnUhHDoH1KztXQ241pTCEqVKlAEqVKlAAO1+wPzfsalTa/YH5v2NSgAnC9hfyj9K1pdi8cLNlHILSbagSBq5VBJOgEmssPt+2wJMrAG/Ukl3tgKEktJRoIkEaigBtXhNJv/AMls9JkzaFUKMJhi7OsbtNUjXeTFCnbq3Ut3FkpccKJBWJnUhh3VjdDKNju5jFG7WhrmKY93hSS7t60MhVswZwugaRmR3VgIlgchAI38N1EDatnT7wdYZgdYggsJMQNAxg66GkbY6SQZUrG1ikZM4MJvlgV059YAxWwNKMSpUqUGEqVW5cCiTSHF49rphSVTmN7eHdTKOlvYFcnliMcTta2hgSx5LrQw24J6yFRz/mKCtWco0HpXjAbt9bmS5HR/501q2dJauBhI3VzdyzeZbl0Yi8IZoA6PLoSPe7uIo37P3oL2/d1HgeHlrWly0fZ7hyne2uW37x3E6+ommpXockrWj3Qyw7Sik7yoPyry/eVBLEAVg+IFuyGPBR+gpCxa4c9zyXgPLiaVRSVspCLm6XxGh26k6KxHMDT+aPwuKW4JUzSALXisUbOm/iOB+vfWpxej0KTwGlcXZ01SsMHiRcUMP+q3pGmnTJJ2SpUqVgHoNb28Ww360BjcSLaZiCRmUafG6oPmwrLG7UtWswdtVUmACdwLRIEZiASBvMVqB0PbeLU79PGiBXK4Day3QRBDqgZlhoAYSIZlEnyq1n7RIEzA9bo8+TXf0fS5M0Rmy6xvjWKZSEceh1FSlGH+0dhkzZ43aZWJkrm0AEsMoJkCIBPCjsNjrdwsEbNl3kA5dddGiDw3HjTiGW1+wPzfsalTa/YH5v2NSgCXsEt60ituBttw1yFXAM8CRSXE7KFvWyWLqRk1UBAGukKsrEZbrpB/CBxE05e9CKBxUT6ULSSkPGInwGxMqDpHJebbNBEZrd1rwgwJksQdBoNAKITZS9GlosSqNI3AkagKY7jE0wqUo4oXYeqN0r57eTI0LoqK6qpEQf8AEYk6E6bq8w/2ftowYGTAksqsSwBGYGNDrJA08NZcVKAA8Bs5bdrou0uuhAygH8IXcFHAUMdhIuthnsH/APWer/8AzeU9AKa1KwZSa2FXSYq32kt315oejf8A2NKn/cKta27ZJysWtP7l1ShJ7i2jeRNM6Q7bvC591AI/FImBy14mmjG9XsGbM1FLV+rM8ZiTeaB2B/yPLwqyjypcmyVX/Cd7R4BTKf7GkekV5duXxKMi3CBobZysQd/Ucwe+G4TFZKbkzpjCOHGo/wDRiX6xHIAz4z/FVI1/elljaKM4XNkaArK4yt1SZjN5bp30yu6dw40rGi3zPdnnLiEPBgV/ejsQo9munLb3v+L4m3iN9LAYuWjycD10pnimHs13rW5l969be3fVo7I5OJVSB9tP1bKcDBPkP+qGj0rfbPas+EfIViQCCDBmlxOXgX4b3L73+CpeCJ0AVifLL9a2yllBOhiYpdi7SqJLZV3Sx0AO8STEfwazTbZYxbRnEmG7KGSY6x3iI7INLpWgJyzajKzf6J8w7J7Q/enGJ2rZtgF7iidyzLH8qjU+Qrm7mDvOPvLmUe7aEeRdusfLLROwrduw+UIoLbmjrHuLHU91PHt9nmJjQUfafFL6jL2+/c/wbOVT+O/K+YtjrHwOWvP6Kbn/ALF173wD7u34ZU1YfmJpqDNVuXQsSQMxgd5gmB5A+lTrqJn/ANTDGYIPb6MEoAUIyxpkZWWAdI6oFB3Ngqzs7NLOIYlVmcuQFTHVOWB5d5lnfuhFLMYUCSf+t9UuYlVQuTCqJYkGRpJkRIPdE1ohnawIVmIYwyKpGn4QQCD4HdQQ2AuXJnfJvy6drouhzTE9nWOfpTiKkUAJbn2fViGdy7rADMqkZVUqAViD2mM757tKcbHwSpcZgYLKFyqoVSBABIXewAAB5aVW/dCKWYwo3n/qrdIAwE9aJA7hEn5j1oToxqwza/YH5v2NSs9oXM1oH4tfQ15VSQn23iHFlShIYvZXq5ZhnVSAWECQSJpXgds3NFZgWOVZeAEJuX1PSZAOsBbCaGC0RE69HbHVXwFUxGGDKV3TvKxO+eI1151IsIMJtq6z5+oUPQKVzEgG5eu2cyHyU674862G0Lpw+HuFrYd7qgkSEgyIOs+XhTnC4VLahFGg3TqdDMknUmZM8zVjYWCMqwZkQIM75HrQAjXb1wxCW9yAkkxme89gMPg6maeIMd9enbdzWFtnIGLmTDBbvRnJ4jXWYIjXfTzoliMoiIiBEco5d1erbUCABERECI5eFACS7tC6/RlDbXNfKBZJICi6D0kHjlByiOGvGidjbQN4knSbdpomQC2eY0n8PH5UxFlQS2VZO8wJPKTWeKsIyMrgZSNeGg1GooDxMNq4zIsDVjoB/fCktm3GpOp3nvNAezXC2a3daNyrdlwB+YnMPU1quNddL1pgPft9dfQQ49K2ctMp14OFlTlzf06euYxsv18u7SQeY/kGrXcIw64aSNRIHygDgTQGCurclrbZgu7rSwPExvjuOu/nTfC4gOO8b/5HdS96JydumLripdbrKGUrqCAddB/FD2cMiHKuiLqQWMTuAEnQCDoNJorEgh4U793OCeHhB8BUGHGhOpG7Td4UOtzcNy2MsQdFPJlPzFOMRcPst3rPvfTJ3tuMUnxw+7bu19KbIc2DYgXIYE9oRBk85qkNifFLVP161BNqtL2h4nygChb9pmEI+TXVgoJjunQHvINZ4e6XJuHcQAvgP5M0ZbpcZpy0LcPBww1e+/x1AL2yragOZd57dwljproDoN3ACnGFw8AE9qPTuH960Pidco5sP4P61Np7WSz1SwztuUat5KNSeVIthZW5XueYq+A0FoABnx0geO/SsXUMOXEToRyNDKl5x1beTjnukyDzFtTJ/wBRFevsoN/jO108mMJ5Iuh85outisE/5B+A+0KEZQHu3BoVtjNqObdlQe80ZeS9cFpjbRWS7mydJPVyOurBYzS27Ud9LcORadcoAU6EAQB7pAHKulttImqy1Wc45JYcnhpabr13HOX9gPca4XglzIlhlgsrBWGTMcoWBrGk8TBN3Yx6LF20RFN7NkMkAygADQJEGd076cX7yopZ2CqN5JgDzNLE201z/wBexcuj3zFu35M+pHgDU7NUGwU7EdiSMtoTcKKGLC2zW0VWGgBOYM3cTO+aibDZiMyIlvNJtBiy/wCE6E7hJLMpj4Z30eDjT/lYYdxuvPytxVHxuJTW5hcw52bgcj/SwUnyos3J4fFAK7FuG26XAju1tVF0sZEIism6YzKxkb82utHYDZrW7uYQLY6TKoJ0ztbZdN34X8JojZ+1LV6QjdZe0hBV1/Mp1FG1tiuLWjM8S8LHeP0NSs8b2fP+alNHYnJam1rsjwH6Val21rIexBJHYOiG4JBBAZF1ZCRBHKdRSuxfxWZYUWwEGS3kYIfuzI0WEOeNCywABGuqjnS1K5y9iL2QFGxBPRsRNrU3gFyo4yCE38hv6wgV7duYoS33hnppGUHIFuKEKCJJ6MuRM5oFAHRVK5Nrl9C/RC8c10srMh64C2lhlFviM8E5dFPGib17EKUGdib127bAIUZALhKOum4WVc6zJK86AOjpXt691Qg/EdfAamtMZtJrbHNZuG3/APRIcDnmQdYeIBpFi9ppduZkYMg004E8xvHAeVbGlbKQw3KSVaGy8qtccqZ0jQQdPTn4VZSOFXNkHUiSBpP7Dd51PmdU9gbF2bLmblqW4MCAw8GVgwoPoLqMGs3GjleEgdwZdYPfNObBFpBMkxrAkk8fKq+0u2qgR4T5TI1plXI5nKWzfyFl/aLDK1yyyx+JPvEO8MZUSBrvIFa28ern7s9IIHZIiTzPCI+da2VaCyGJkAaxB5CdBWN7AWrpzlclyYJU5W4RqCNwBO/jW5U9jVPLq1v69ahK2i0D1jWBzrRLqrZu2pJGQshzsq5dQ0idIMCO+gQpSUFxrk8XCh1I3yygSu76zVXs5hdY65V3/FM6eEVSEeRk5t2+Wn1LBxaADkKANCdAR58RuoX+ps5HRW2bU9ZurbOnvMJPkDurdcNbLA3VUsAMtw8I4jjm30VjVZFBO4xG6Se8T4fvFI43qO8XKsstwS9g7jw167lAPYtaQCJkt2jw1BFa4LCqpHRW8pHEameOZm36zBM762w9idXMnlw8DxPnTKxdBzKPwkD1AP7/ACrMyWwjU37z8gXLcXVyTziP2Wg1brFoJ4Tvj04HSnTighaAmBv1Ipcw0Ya3YNdSRB3GjcPtZbdjO8yNIGpZ9wVRxJ0oYgUN9n7QuYp7h1S0YtjgXgB38RuHnVMN2nHqNjwTSm/4+qG+D2O11hexYDNvSzvS14jcz8yd3CntSpWVRzyk5bnhaNTupGm0T0q9fqg5Cn4mLGAd06b/ADp3dthgQdxrncSVXo0RGuXWBuEnWFOgad8xl0FJKymCovcabV2RbvwTK3F7F1NHQ9x4juOhoTZ2OcObF+BeAlWGi3V95eRHFeFWwG0bgXK1pnC6Z0IMxzBgg1fbmDN6yHtyt22c9okQQw/Ce5hIPca3fVBTXZlt1Nsb2fP+alDWsYL1i3cGgaDHIwZB7wZHlUp47EJKnTL4/GG1aRgM0tbWAJPXZU0A461kduWuT7jIy9kh+jg95fqgCZkRprRV/CLdtqrTHVYFSQQVIZSCORArEbItZSIYyNSWMk5+kzT72fWaUYzubdtrvFwEZswy6oFKhi+sADOh0mQZEipitrxqiOwF0WyY0Jz5GC6ySDI100Otaf0i3DA5mLKysSxls+UtJ59VR3AQKuuzUBPajP0gWeqHzZyQO9iSRu1oA8wG0VukhdwVW1kHrF1IIjSCh40WbYkNAzAEAxqAd4B5aD0rDCYFLZJQEEgA6k7mZhv73f1omgDHFXcqk1yDbPt3hmdesxJzCQw8xr5V0O3bnUjnp6/Sk2zmJtgaaSPMU09IpeZfhV70/L8i/BtfQlAy3I/C/VbycCN3MedMbe2UUxdVrR+MdXycdU+s1MdYkBtAw+fdRGCxAcZXAncQdx8qgdc6kroNchkJBkEb1104x5TVwRlGXdGkcqWXNgIOtZZrJ5IeofFDp6RQzX7+H0dEdOdvQ+PRsZH+ktTHLWug0IgADQAfpWb3MlvNuZtd8hhy7iF/vfQgx4uAZdzfCZ8ADBnyitcewZlAIM7yBpoZ63CdP15VSCrVksSWZqKM7KQCSP5AG4eVbLb/APFJ4sCT6/xFUuLIPnRtlc2EAHukeYFVwd2w4vswiltf0F6iVgjSr2G1KPMN2TpmPwyd0fXnVLLSoJ5VMQNDxgSPEaj+++op0zqxYKaLm6EMMZ7xrpwmONWtIzyRKk8ZIPdu1PnzNeYy4AUuGSI4wN4kZR+x1q9m5cbcuUczv+noaGqehzKWeOoT0mRVDCDMaNPmSdfWsGv5mIA0G9v0gVr7EYMsJ7wT6yazFpkEdU9+oJ7+OtK6Gg5WZ4hsqkngCfTWvPs1byWLBO8jMx5l+sfma8xaE23HEq0DyrXZdzNhrRHG2p+QrYOnZeazQa6nT2zpS/F7TglUgnXvMxO4cO+rX8TltTwMTG+COANJmDZgDOkSzAE5o0WQeya3FeWVI5uFgpRzSNrm1eqM5bI8kiOtlA1ht0E6d01smNJurddArC2VZRvAJVlid+kaUFg8IbrlTodekhdE1BATXQmidqr971ujIneZzDMNPIVK3VnS4QzUho960zCdG1AJlTpvGbT0mjFEf9z8zXGuSACM0hWhjLB5MSo4aTrXX4dAEUAyAAAd8iNKeErIY2EoJUzndnLk9otDcmIJHcLii5HhLNUq9hpu4s8OmQf7bSg1KeOxHF974fQc2uyPAfpVqra7I8B+lWpQJUqVKAJUqVW40AmtSt0DdKxFta5NxRylv2H70vw5y3WXg3WHid/zom62a454A5R5fWsMbYJGZe0uo7xxFbjPtaHZwkcuEk+av46hKOp0zDTeOXiDQ9vA5ychKqNx3+QH9xXuGXpYYxA5byfHgKKu3ikAAeEHQDefCpoWbafgCXhcSFJLk7tTu79a0RrY7QM+gny/ei8AQWZuOm/vn+F+Ve7SvgCBvPyHP9vOm12JqUH2mgD2+2p0Gg3Zd4POOOnOhLl+esJmRI4bhB9Z9aY2bAXUjXgDrlHKsMOe0I8o3jUee6tvkhlFNptbmQxLnsrEbyeFPthWvuAOcn1pJdUIGMk6fLgK6PZVvLaQd1NF0m0HE6ximuvr5iEIbTlCOMjwNaDf+tN9q4MXF5MNx4iuPt7UZe2NxMzvrJrmU4eX6iy816sNFqToNwiIgNBymddeFMdn356pk8ieMb/MfWluBxSs0rGsjd4Nvo+7hc2q6ONR+3hw1rG+pLI43Q0JrC7WeHxnBxlI0nge/u/StW1GnlSNUEXYKV30H9nXypcsHfaJjvRpZCO7Ujyo1zwrn9sYsJcR7ZzXh1TbXUuhOoIG7mCeNYnR0xWbQ64JnsjUghTujgCI17qUYjMdMoEsDAQ6hdCZ5cxTPYWKS9b6plToRxWRqp5EUP8A0a7J0GoiTcJIk9ZhA3HlVMZXTXQ5uGkoSlGXJ/UM+zeFyoza9Y6EiJUbiB3yay2rYK3A+bfMfd5tTEifCSKdogAAGgAgeA0FUxNgOsEkciDBB7qXLpQqxfaOT5nJ6HLGaOugKnrOd/Z4Cujt41Ew/StAVEkxuGUageYigbuxWJmbesSwUqyge7HEjfuoUgYplt2xGEtNLEbrzqZCjmgOpPE0sU0WxZRmlXIvsmwy4cM+j3Xa645FyWjyGUeVSmeN7I8f5qVaOxxzdys2tdkeA/SrVW12R4D9KtSGkqVK8Jjf/fAUAe1hjHhSf701okLoTypVt27FsidY3cdTH8+lUwveQmIrjl66fEUYfVZO86+tbEVRToe7gKqMSOIYeIj9ak9T0m0jNx0Thh2W39xpgtrMrEGS4Op+Q8B/NC32DKRBIb+9IkzQwS4nVkhD+LSR9fSsytCSmp6LcPvYkL1U5AE8THL+f+6phMMTLtvO4foe/u9eVeYewubKplePfG/9QNeRo+5TydLQ54Rt2zBjS/2iQBENOhmJza9/MaUXiG07zp6/3PlS+4+YFVEkzJ5DcNfCKWOiss4Z2orxLXGJZbZIJZuA3DeZ5111tYAHdXMbFwg6WdSVAE9+811NU/iiWO1+pS5L5vX8Fbu41872kv3lyAJznzr6HePVNcBtNQcSwBAkmT5D9Na1r2fn9jeElWO7/wBfuBpjOj8SxIA3zAHppHnXQYXapgM1q4FI1YZWjvKqS0eVcwVGa4eAJUHkidUQfET510uw78AITqD/AGKk9Tsmklb56jW6A6i4hDaSCNzLviRwpOm1esRaU3Xk5lt9nuluypjz03Vtb2crX7tti3Rwtzow0JmcsGkDUiVmJjrHSt7VvKJUZEHVGUAaA+77tanao5JxjGV7gEXLhIvOban/AC7U/wDK52vQLV7Fm2Gi2oCp7vFjz4njvrXEY3N1MssdO756ivMNhshM7wdNTyE/OfSlpF4SlV9fI8tYNheZ7D9HcIBOko8cHXj4jWnabduW/wD2MPcX47QN1D3wozjzFL8OYur3gj5TXRWzoPCrNdhNHLiy9s1Jck/t6sCX7T4X/wCwHcysp9CJqh+0tttLKXrx+C2wHm7gL86ridtBMVbsdXrDUlusC2YpA4g5HB7yvOh7H2kQWVe7IbKpYAada2bkrJJywrjxEUmotw6fP+i9zCX8T/7BFq1/8bbSzd1y4I0+FfWm1q0FUKoAUCABoAO6lafaG2VLKtxozFguUlVTKWYkNBEMvZJJndoa12ftI3HKnLvuxE6hHCA7+RFZQOV6BWN7Pn/NSpjez5/zUp1sTe4LtmyXwzKoklV0AmdQTpx0nTjSqxh8QqsLedVAusoCquYlxl6hEKQpeE0EgE8q6W12R4D9KtSjHOXBiGz5GvBAt02iQA5YLb6MNmE9vpYBAkDXSrYyzduK6t0ofpbRAA6gtretNKmMshQxM6zPACuhqUAIltYgLmYXI7LuADc6Nb1yIIEk5OjOmsEka0g20uIBDMGAbIC0dbIrYgpIXXNBtTA4+NfTLiRbjurltvb0/N+xqkefgLHWUV3nO4NryuwYNd6gIMZBmAUFQG0JJzNM6ag8KLtbVQ9Qyjn8NwZde4nQ+RNFEa8qj21YQyhgd4IBB8jUGekqoljD5WXjoST38I9Sa3v3dMqiSdPoO/8ASll3Z2QfcXHtk7k7SH/S3ZHeCK3wYKsoJzMo6zAdWYOi+o761a7kJqvdLnBtaKspmDJH6/8AdbPtFCN/lW2KxIAk0uFnM+dwO4fzWOy0Ipq2Z3Zuniq8+Pl/NEKoRdBAH9761JA1bgKphLBunj0Y/wCR/imjG2E5xhG3t9f7NsHnRQVjMxkzyNb+0X/eH+0UaqV6LYonK3psc0HSuS1er9fIFs37hPXII7gK4raD9didetpp8Wld86xXz7GAywBEgmZ3zNO37NeLH4VKWNPwX3BcxXNoSjGSIkqTodOIPdTHY200gqwLk/hAJJP7eJoflzIE/Wol4q4gaj/uJqJ6TipKjrtkYcqGe523IkTOVQIVJ4wJk8STXuIxM9W0JPPgKF2celEs5Pw8qZqgUQBFacMkoy13FFrDMrHKetxPpp86umK1IYEEbzGn0rd8OSS2YgzpHLv51GUTPECK20LFSuzNNHQ/FFdLYPVFc1cGoPxD9a6TDbhVl+15nNxH7y8PuZ3tnWyXlZLOrEyZzJlyEGdIyroNN/M0Odi2NOputG0NW/wzBI392/eNYOppti1hjWNTFQDd2TbYANnMAiTceSrRmVjMlTA0PKtrOBto2ZVg9bifxsGbSY1IHhRFSgAfG9nz/mpUxvZ8/wCalMthXubWuyPAfpVqCx+N6K0rQpkoozNlUF2CyzQYAnlQWG+0KMTmXKIXLHWLsWuqckDrLFosG4gzpSjDqr2VlgO+l1va9lgGV5BIUEA6k2+lH/DWiNl7VtNctjrA3ATbzKy5tC2kj3QT4UJag3oO8QOq3ga5Lb40B5EH9v4ro7+1bAzKb1oESCC6yDyOtJL923dBCuriIOVgY9KtBXKuqJSbw0p1s0xYN1eCqmy9vTKWHArv9K8lj2bb+Yj9ak8OV1R6KxcNq1JV4m/lrzrN74WFUSeCj969XCXG7RCDu1NGYfDJbGnmTvPnVYcPJ6y0Ry43GYcNI9p935/AJb2aW61xjPALw861/po99/lVsRj1UVnaW/d1RDHvN1V+f7U054UdErJQjxc+1KWVeuRFwVtdTLH4jPyrc40AVe3sM/5l3ytj92/iireyrA/y835mJ+W6ueTcjpWRbtyfX19hYdprzFL8LtQdPf62n3ca/CZiusSyg7Nu2PBRS7Z8e1YrRf8AJ4D3DSZR1iRp6erQKu0VPGgMVsu3dYsrZGbfpofDXSupuYe23atWz/pFCXdjWG3Bk/K37NNPF1puhM8buNxfXR/9OTvfZ27uGU986/MVT+iXjvQf7hr3766htlXk/wAK4rj3W0Plw/SsfbSpy3Ua2e8aHwNVjHCe9oyXE8VFdnLLyd/CznbOGv2WzC20cQIM9+lPcNigwkeY40erA6jUUHjMDJzoYb5N499PPhtLiyMP8ksSVYqrv/J4T86ox50PaxOuV9GHA1oQK5KPQozcGR+YfrXTYPh41zirNxB35j3RXR4DePzCuhL2XmcHEy9vFdwdtAag91CUftBdAe+gKnLcyOxKlSpSmg+N7Pn/ADUqY3s+f81KdbCvcl3DLcRQ24FG81IYeUgUPjtj27rZzIbqweqQMucDqsCp0uONQd45Uda7I8B+lWpRhYdipmnM8SGyjKFzdH0WbRfc0gacYo7ZuwLYuLelpQjKNI6ts2QZjN2SdJidYmtaa4dYUDupo7iy2MbmzrRkm1bJO8lFk/KlD4VVByqq/lAE+ldDSdhqa28rTFrPFxYvqj3QN5rLbN4LCjQnU+HAf3ypfhLNy8YtjTix0UefPwqs+Ld1BGYP+NTjmxJUgnE7QAr2xs69e1b7tObbz4L/ADTTBbMt2tf8R/ebcPyjh+tFMxO+oSlKXvM6Y/p4WmEvMFwmzbVvULmb3n1PkNwotnJ31WpWCNtu2SpSvbqA9BmRnQXZcBGfTo7gEqoJjMV4b4pZN5B1UuhSGCGCWtqbsqG6rmMv4YJAIGkGAw6egsLhSt69cMRc6OOfVUgz60m2ftDEM9sMbguf+PnTo4TrqDeznL1SOsQCRqANZquybWIS1atzdAyYfXIJSRcF1RKxplt75Izd9FGqVHUVK5nD43EMTIvLbLISejJuICLmZQOjEwy2gYVozGCd49wV/EXVttnuBW6MEhF1DB87GVMEQncPOijLOlqzGRlYBhyOtCbMdzZtm5OfKM0iDPGRwNE0ALr2xo62HbI3uNqp8+H97qDGOKtkvKUb5H+/OntS/bW4uW4oYfMd4NPDElDYycYYn7ivv5/35iq9YRxqAeR/g0MdlidHcd0/zUxmzruH61s57XqV/MP3r3CbTV9+h+RroWJhz0ktSLweIwVeFJuPrkb4bCqm6STvJ3002aNR40DNMdmLqtNjJKCSObAlKeI5S1dDLFiUNLKb3FkEd1KK5JHdAlSpUpBgfG9nz/mpUxvZ8/5qU62Fe5ta7I8B+lWoNMZAGnDn9Kt7b8Pz+lLTNtBlpZIHfTekGHx8NOX5/SjP6t8Hz+lPFCSYzpRfMFp4E1p/Vfg/5fSgruO6xOXjz+lEkEWL8Nso3WN2/KqdQn4iOE8hHDf4U5kABVAVRuAoRsdO8fP6V57b8Pz+lJlrYtPEctwqpQvtvw/P6VPbfh+f0opi2gqpQvtvw/P6VPbfh+f0opmWgqpQvtvw/P6VPbfh+f0opm2gkIASQBJ3nnGgnnXtC+2/D8/pU9t+H5/SimFo2xFhXGV1Vl5MAR6GrooAAAAA0AGgA7hQ3tvw/P6VPbfh+f0ophaCqlC+2/D8/pU9t+H5/SimZaCqlC+2/D8/pU9t+H5/SimFoMRyKT7X2GGm5ZEN+JOB/LyPdRntvw/P6V6uOjh8/pRQ8MRwdxYD9nNbbSNQxGvDQaU+wXbFLjixJIQAnUwd557q1w2Pgzl4c/pWpMXEmpNvqPqUXVgkd9af1X4Pn9KDv46WJy/P6U0kTizapQvtvw/P6VPbfh+f0pKY9otjez5/zUrDE4qRu486lMhWz//Z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7200"/>
            <a:ext cx="356615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9625"/>
            <a:ext cx="45243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2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Occurs upon inhalation of oropharyngeal or gastric contents into the lower respiratory tract. </a:t>
            </a:r>
            <a:endParaRPr lang="en-US" sz="3600" dirty="0"/>
          </a:p>
        </p:txBody>
      </p:sp>
      <p:pic>
        <p:nvPicPr>
          <p:cNvPr id="2050" name="Picture 2" descr="http://theladdermn.files.wordpress.com/2013/02/lung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2999671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333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Causative Factors for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Dysphagia</a:t>
            </a:r>
          </a:p>
          <a:p>
            <a:r>
              <a:rPr lang="en-US" dirty="0" smtClean="0"/>
              <a:t>Poor oral hygiene</a:t>
            </a:r>
          </a:p>
          <a:p>
            <a:r>
              <a:rPr lang="en-US" dirty="0" smtClean="0"/>
              <a:t>Use of certain medications</a:t>
            </a:r>
          </a:p>
          <a:p>
            <a:r>
              <a:rPr lang="en-US" dirty="0" smtClean="0"/>
              <a:t>Esophageal disorders</a:t>
            </a:r>
          </a:p>
          <a:p>
            <a:r>
              <a:rPr lang="en-US" dirty="0" smtClean="0"/>
              <a:t>Reduced levels of alertness</a:t>
            </a:r>
          </a:p>
          <a:p>
            <a:r>
              <a:rPr lang="en-US" dirty="0" smtClean="0"/>
              <a:t>Feeding tube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</a:p>
          <a:p>
            <a:r>
              <a:rPr lang="en-US" dirty="0" smtClean="0"/>
              <a:t>Gastro esophageal Reflux disease</a:t>
            </a:r>
          </a:p>
          <a:p>
            <a:r>
              <a:rPr lang="en-US" dirty="0" smtClean="0"/>
              <a:t>Heartburn</a:t>
            </a:r>
          </a:p>
          <a:p>
            <a:r>
              <a:rPr lang="en-US" dirty="0"/>
              <a:t>Anesthesia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11666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Conditions for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4038600" cy="4718304"/>
          </a:xfrm>
        </p:spPr>
        <p:txBody>
          <a:bodyPr/>
          <a:lstStyle/>
          <a:p>
            <a:r>
              <a:rPr lang="en-US" dirty="0" smtClean="0"/>
              <a:t>Lung Disease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Dental Problems</a:t>
            </a:r>
          </a:p>
          <a:p>
            <a:r>
              <a:rPr lang="en-US" dirty="0" smtClean="0"/>
              <a:t>Needing assistance with eating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Parkinson’s Disease</a:t>
            </a:r>
          </a:p>
          <a:p>
            <a:r>
              <a:rPr lang="en-US" dirty="0" smtClean="0"/>
              <a:t>Dementia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16017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484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Choking</a:t>
            </a:r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Wheezing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Blue discoloration of skin</a:t>
            </a:r>
          </a:p>
          <a:p>
            <a:r>
              <a:rPr lang="en-US" dirty="0" smtClean="0"/>
              <a:t>Cough</a:t>
            </a:r>
          </a:p>
          <a:p>
            <a:r>
              <a:rPr lang="en-US" dirty="0" smtClean="0"/>
              <a:t>Fever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Difficulty swallowing</a:t>
            </a:r>
          </a:p>
          <a:p>
            <a:r>
              <a:rPr lang="en-US" dirty="0" smtClean="0"/>
              <a:t>Excessive sweating</a:t>
            </a:r>
          </a:p>
          <a:p>
            <a:r>
              <a:rPr lang="en-US" dirty="0" smtClean="0"/>
              <a:t>Decreased oxygen flow</a:t>
            </a:r>
          </a:p>
          <a:p>
            <a:r>
              <a:rPr lang="en-US" dirty="0" smtClean="0"/>
              <a:t>Rapid heart rate</a:t>
            </a:r>
          </a:p>
          <a:p>
            <a:r>
              <a:rPr lang="en-US" dirty="0" smtClean="0"/>
              <a:t>Crackling sounds in the lungs</a:t>
            </a:r>
          </a:p>
          <a:p>
            <a:r>
              <a:rPr lang="en-US" dirty="0" smtClean="0"/>
              <a:t>Gradual weight loss</a:t>
            </a:r>
            <a:endParaRPr lang="en-US" dirty="0"/>
          </a:p>
        </p:txBody>
      </p:sp>
      <p:pic>
        <p:nvPicPr>
          <p:cNvPr id="8194" name="Picture 1" descr="http://go.ajgco.com/communications/BrandCentral/Marketing%20Knowledge%20Library/AJG%20Logo%20for%20em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00800"/>
            <a:ext cx="2324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2FC2-8891-407F-83EE-6EBDED073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8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256</TotalTime>
  <Words>817</Words>
  <Application>Microsoft Office PowerPoint</Application>
  <PresentationFormat>On-screen Show (4:3)</PresentationFormat>
  <Paragraphs>160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Clarity</vt:lpstr>
      <vt:lpstr>Aspiration</vt:lpstr>
      <vt:lpstr>PowerPoint Presentation</vt:lpstr>
      <vt:lpstr>Objectives</vt:lpstr>
      <vt:lpstr>PowerPoint Presentation</vt:lpstr>
      <vt:lpstr>PowerPoint Presentation</vt:lpstr>
      <vt:lpstr>Aspiration </vt:lpstr>
      <vt:lpstr>Causative Factors for Aspiration</vt:lpstr>
      <vt:lpstr>High Risk Conditions for Aspiration</vt:lpstr>
      <vt:lpstr>Symptoms of Aspiration</vt:lpstr>
      <vt:lpstr>Diagnostics</vt:lpstr>
      <vt:lpstr>Complications of Aspiration</vt:lpstr>
      <vt:lpstr>Just the facts…</vt:lpstr>
      <vt:lpstr>More Facts…</vt:lpstr>
      <vt:lpstr>Treatment</vt:lpstr>
      <vt:lpstr>Precautions</vt:lpstr>
      <vt:lpstr>Documentation Clues </vt:lpstr>
      <vt:lpstr>Common Charting Mistakes</vt:lpstr>
      <vt:lpstr>Sources</vt:lpstr>
    </vt:vector>
  </TitlesOfParts>
  <Company>Arthur J. Gallagher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Aspiration</dc:title>
  <dc:creator>Jane Brown</dc:creator>
  <cp:lastModifiedBy>Jane Feagin</cp:lastModifiedBy>
  <cp:revision>25</cp:revision>
  <cp:lastPrinted>2015-02-26T15:32:02Z</cp:lastPrinted>
  <dcterms:created xsi:type="dcterms:W3CDTF">2015-02-06T20:13:31Z</dcterms:created>
  <dcterms:modified xsi:type="dcterms:W3CDTF">2023-08-10T17:17:06Z</dcterms:modified>
</cp:coreProperties>
</file>