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8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38" autoAdjust="0"/>
    <p:restoredTop sz="90929"/>
  </p:normalViewPr>
  <p:slideViewPr>
    <p:cSldViewPr>
      <p:cViewPr varScale="1">
        <p:scale>
          <a:sx n="49" d="100"/>
          <a:sy n="49" d="100"/>
        </p:scale>
        <p:origin x="3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DEC3298-5F53-4ABF-825B-D3073CE05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D2B522D-01B5-475E-9264-B9AB68E974C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494EE2-E3E0-49AD-9D1D-91E64ED370C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1)Even if CNA you can give challenges, i.e., ask them to represent their unit during Toys for Tots collections;, monitor for cold water and ice; monitor cleanliness of closets.</a:t>
            </a:r>
          </a:p>
          <a:p>
            <a:r>
              <a:rPr lang="en-US" altLang="en-US" smtClean="0"/>
              <a:t>2)Offer inservice education; opportunities to advance, i.e., Lead or Restorative CNA position. </a:t>
            </a:r>
          </a:p>
          <a:p>
            <a:r>
              <a:rPr lang="en-US" altLang="en-US" smtClean="0"/>
              <a:t>3)Repeatedly emphasize importance of teamwork…one person/dept. cannot do it all.</a:t>
            </a:r>
          </a:p>
          <a:p>
            <a:r>
              <a:rPr lang="en-US" altLang="en-US" smtClean="0"/>
              <a:t>4)That’s a hard one.  All of us have to do some things we don’t enjoy.  What you </a:t>
            </a:r>
            <a:r>
              <a:rPr lang="en-US" altLang="en-US" b="1" smtClean="0"/>
              <a:t>can do</a:t>
            </a:r>
            <a:r>
              <a:rPr lang="en-US" altLang="en-US" smtClean="0"/>
              <a:t> is have contests for the cleanest unit, </a:t>
            </a:r>
            <a:r>
              <a:rPr lang="en-US" altLang="en-US" b="1" smtClean="0"/>
              <a:t>lowest</a:t>
            </a:r>
            <a:r>
              <a:rPr lang="en-US" altLang="en-US" smtClean="0"/>
              <a:t> number of in-house acquired pressure ulcers, weight loss, bed-bound residents, attendance, etc.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C4260A-D8BA-4956-B490-8340B22A5520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>
              <a:buFontTx/>
              <a:buAutoNum type="arabicParenR"/>
            </a:pPr>
            <a:r>
              <a:rPr lang="en-US" altLang="en-US" smtClean="0"/>
              <a:t>Written commendations, verbal praise on a regular basis.  We are quick to offer discipline but not always praise…must balance.</a:t>
            </a:r>
          </a:p>
          <a:p>
            <a:pPr marL="228600" indent="-228600">
              <a:buFontTx/>
              <a:buAutoNum type="arabicParenR"/>
            </a:pPr>
            <a:r>
              <a:rPr lang="en-US" altLang="en-US" smtClean="0"/>
              <a:t>Self explanatory</a:t>
            </a:r>
          </a:p>
          <a:p>
            <a:pPr marL="228600" indent="-228600">
              <a:buFontTx/>
              <a:buAutoNum type="arabicParenR"/>
            </a:pPr>
            <a:r>
              <a:rPr lang="en-US" altLang="en-US" smtClean="0"/>
              <a:t>Emphasize TEAM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B0144E-ABDE-4048-B6E2-66624A253CEE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2)Employees </a:t>
            </a:r>
            <a:r>
              <a:rPr lang="en-US" altLang="en-US" b="1" smtClean="0"/>
              <a:t>watch</a:t>
            </a:r>
            <a:r>
              <a:rPr lang="en-US" altLang="en-US" smtClean="0"/>
              <a:t> and </a:t>
            </a:r>
            <a:r>
              <a:rPr lang="en-US" altLang="en-US" b="1" smtClean="0"/>
              <a:t>listen</a:t>
            </a:r>
            <a:r>
              <a:rPr lang="en-US" altLang="en-US" smtClean="0"/>
              <a:t> to you, as the leader, in everything you do from the </a:t>
            </a:r>
            <a:r>
              <a:rPr lang="en-US" altLang="en-US" b="1" smtClean="0"/>
              <a:t>orderliness of your office</a:t>
            </a:r>
            <a:r>
              <a:rPr lang="en-US" altLang="en-US" smtClean="0"/>
              <a:t>, </a:t>
            </a:r>
            <a:r>
              <a:rPr lang="en-US" altLang="en-US" b="1" smtClean="0"/>
              <a:t>what time you arrive and leave work</a:t>
            </a:r>
            <a:r>
              <a:rPr lang="en-US" altLang="en-US" smtClean="0"/>
              <a:t>, whether you are </a:t>
            </a:r>
            <a:r>
              <a:rPr lang="en-US" altLang="en-US" b="1" smtClean="0"/>
              <a:t>fair</a:t>
            </a:r>
            <a:r>
              <a:rPr lang="en-US" altLang="en-US" smtClean="0"/>
              <a:t> and </a:t>
            </a:r>
            <a:r>
              <a:rPr lang="en-US" altLang="en-US" b="1" smtClean="0"/>
              <a:t>consistent </a:t>
            </a:r>
            <a:r>
              <a:rPr lang="en-US" altLang="en-US" smtClean="0"/>
              <a:t>with all, what you </a:t>
            </a:r>
            <a:r>
              <a:rPr lang="en-US" altLang="en-US" b="1" smtClean="0"/>
              <a:t>wear</a:t>
            </a:r>
            <a:r>
              <a:rPr lang="en-US" altLang="en-US" smtClean="0"/>
              <a:t>, how you speak, your attitude.</a:t>
            </a:r>
          </a:p>
          <a:p>
            <a:endParaRPr lang="en-US" altLang="en-US" smtClean="0"/>
          </a:p>
          <a:p>
            <a:r>
              <a:rPr lang="en-US" altLang="en-US" b="1" smtClean="0"/>
              <a:t>Some staff members are motivated by more than one sources…</a:t>
            </a:r>
          </a:p>
          <a:p>
            <a:r>
              <a:rPr lang="en-US" altLang="en-US" b="1" smtClean="0"/>
              <a:t>Example:  One CNA…rewards, achievement, reputation</a:t>
            </a:r>
          </a:p>
          <a:p>
            <a:r>
              <a:rPr lang="en-US" altLang="en-US" b="1" smtClean="0"/>
              <a:t>                 Single mom</a:t>
            </a:r>
          </a:p>
          <a:p>
            <a:r>
              <a:rPr lang="en-US" altLang="en-US" b="1" smtClean="0"/>
              <a:t>                 Not very attractive</a:t>
            </a:r>
          </a:p>
          <a:p>
            <a:r>
              <a:rPr lang="en-US" altLang="en-US" b="1" smtClean="0"/>
              <a:t>                 No social life</a:t>
            </a:r>
          </a:p>
          <a:p>
            <a:r>
              <a:rPr lang="en-US" altLang="en-US" b="1" smtClean="0"/>
              <a:t>                 Little family support</a:t>
            </a:r>
          </a:p>
          <a:p>
            <a:r>
              <a:rPr lang="en-US" altLang="en-US" b="1" smtClean="0"/>
              <a:t>                 …needed acceptance from peers and praise from leaders</a:t>
            </a:r>
          </a:p>
          <a:p>
            <a:r>
              <a:rPr lang="en-US" altLang="en-US" b="1" smtClean="0"/>
              <a:t>                 Needed money</a:t>
            </a:r>
          </a:p>
          <a:p>
            <a:r>
              <a:rPr lang="en-US" altLang="en-US" b="1" smtClean="0"/>
              <a:t>Example of survey – loyal but prideful…hard to balance need for acceptance by peers with need to achieve and be accepted by leaders.        </a:t>
            </a:r>
          </a:p>
          <a:p>
            <a:r>
              <a:rPr lang="en-US" altLang="en-US" b="1" smtClean="0"/>
              <a:t>                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332217-493B-4449-9F6C-36B18DCBA535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6728B4-C674-4B7E-90D5-9371E19882CC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Let the departments choose their meals.  I have had them choose steaks, barbeque, oriental food.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EC802CA-1347-4469-890F-75776E0A016C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When a staff bulletin board is provided, contents should be presented to Administration and placed on the board by them to assure content is appropriate.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688416-9D81-4D25-9DEE-3E4E66582546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When a staff bulletin board is provided, contents should be presented to Administration and placed on the board by them to assure content is appropriate.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B0089B-EA95-4CA0-BD07-CF44B94FFBCA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953035-9F7F-4E8F-8152-BDF145593673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EA6AC2-E622-4E67-B568-BF6EC36D0FD3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19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3AD3E99-7288-4F58-B08F-A50C441BEF31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C663AA2-CF75-4AF1-BCE2-89C7060C1D25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40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1F5A59-7CE7-4864-A4C2-12B9248C63F7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786178-3DF6-4D66-989F-E8129882C01F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4813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13BA565-C5E3-43B6-8B2F-5F6C4F3D6A71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9C265E-9F1B-4723-B1CC-B17A9751E65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Nurse Aide Abuse Registry should be checked when an employee is hired and quarterly, at least for the first year.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C6677D-D0E1-44AE-A267-FA179F112488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Example:  Hired MDS Coordinator who had been corporate nurse, DON, and was LNHA.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AD1814-02F5-4E99-92E4-419EDF51E8A8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Example:  Hired MDS Coordinator who had been corporate nurse, DON, and was LNHA.</a:t>
            </a:r>
          </a:p>
          <a:p>
            <a:r>
              <a:rPr lang="en-US" altLang="en-US" smtClean="0"/>
              <a:t>Had LPN who really functioned as DON.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26934F-64BC-4423-911F-DB158859BC5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Don’t get in a hurry, hiring one day and placing the employee on the unit the next.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4B9AB7-0261-48DD-AD86-E37A137617A6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9F5379A-0922-425B-A284-DF3FC12EAE58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>
              <a:buFontTx/>
              <a:buAutoNum type="arabicParenR"/>
            </a:pPr>
            <a:r>
              <a:rPr lang="en-US" altLang="en-US" smtClean="0"/>
              <a:t>Have Bingo during the day, give inexpensive prizes; popcorn, hot dogs hat day, casual day; Fall Festivals and invite families of staff and residents.</a:t>
            </a:r>
          </a:p>
          <a:p>
            <a:pPr marL="228600" indent="-228600">
              <a:buFontTx/>
              <a:buAutoNum type="arabicParenR"/>
            </a:pPr>
            <a:r>
              <a:rPr lang="en-US" altLang="en-US" smtClean="0"/>
              <a:t>CNAs take turns assisting with activities if they enjoy this; Assign Lead CNAs, Restorative CNAs.</a:t>
            </a:r>
          </a:p>
          <a:p>
            <a:pPr marL="228600" indent="-228600">
              <a:buFontTx/>
              <a:buAutoNum type="arabicParenR"/>
            </a:pPr>
            <a:r>
              <a:rPr lang="en-US" altLang="en-US" smtClean="0"/>
              <a:t>Laugh, have fun; let staff see your human side, admit mistakes; get to know your family.</a:t>
            </a:r>
          </a:p>
          <a:p>
            <a:pPr marL="228600" indent="-228600">
              <a:buFontTx/>
              <a:buAutoNum type="arabicParenR"/>
            </a:pPr>
            <a:endParaRPr lang="en-US" altLang="en-US" smtClean="0"/>
          </a:p>
          <a:p>
            <a:pPr marL="228600" indent="-228600">
              <a:buFontTx/>
              <a:buAutoNum type="arabicParenR"/>
            </a:pPr>
            <a:endParaRPr lang="en-US" altLang="en-US" smtClean="0"/>
          </a:p>
          <a:p>
            <a:pPr marL="228600" indent="-228600">
              <a:buFontTx/>
              <a:buAutoNum type="arabicParenR"/>
            </a:pPr>
            <a:endParaRPr lang="en-US" altLang="en-US" smtClean="0"/>
          </a:p>
          <a:p>
            <a:pPr marL="228600" indent="-228600">
              <a:buFontTx/>
              <a:buAutoNum type="arabicParenR"/>
            </a:pPr>
            <a:endParaRPr lang="en-US" altLang="en-US" smtClean="0"/>
          </a:p>
          <a:p>
            <a:pPr marL="228600" indent="-228600">
              <a:buFontTx/>
              <a:buAutoNum type="arabicParenR"/>
            </a:pPr>
            <a:endParaRPr lang="en-US" altLang="en-US" smtClean="0"/>
          </a:p>
          <a:p>
            <a:pPr marL="228600" indent="-228600">
              <a:buFontTx/>
              <a:buAutoNum type="arabicParenR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EBA0A2-8489-46AC-8728-791FDE6231F4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/>
            </a:p>
          </p:txBody>
        </p:sp>
        <p:pic>
          <p:nvPicPr>
            <p:cNvPr id="7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anose="05050102010706020507" pitchFamily="18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560CC9-28D8-4FCF-8B7D-138606906A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471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0C9AD-4798-4638-BC82-B83E4F27D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29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84BBA-0828-43BD-B42C-22125402EE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78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2DE83-51C1-43BA-B3DC-AAFCD6D02D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05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2EC1A-9B97-416D-AB8A-BA4248627B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29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F0C2A-84DE-4574-ABAD-AB74BAE534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29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C54DD-E095-48DA-BE3C-988FEBC7AC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66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A9C60-425F-4683-8881-CAD73967A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75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BA74A-ADBC-4FDE-AA0A-777D3A725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51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20F7F-A562-4998-856C-05DAD38BFB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724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58C73-2BED-4C25-BAE2-E11540DF4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64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/>
            </a:p>
          </p:txBody>
        </p:sp>
        <p:pic>
          <p:nvPicPr>
            <p:cNvPr id="1034" name="Picture 5"/>
            <p:cNvPicPr>
              <a:picLocks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A3DCDFB-FC89-4579-AA1E-C577B1E3A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anose="05050102010706020507" pitchFamily="18" charset="2"/>
        <a:buChar char="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Key Points For </a:t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Managing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Employees Motivated by 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Achievements</a:t>
            </a: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or 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Challenges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Employer should: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1)Give challenging work.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2)Create an opportunity to develop skills.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3)Emphasize importance of these skills in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 determining success of facility.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4)Avoid giving these employees mundane,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 menial tasks, when possible.</a:t>
            </a:r>
          </a:p>
        </p:txBody>
      </p:sp>
      <p:pic>
        <p:nvPicPr>
          <p:cNvPr id="22532" name="Picture 6" descr="C:\Program Files\Common Files\Microsoft Shared\Clipart\cagcat50\PE03166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600200"/>
            <a:ext cx="10826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Employees Motivated by 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Reputation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Employer should: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1)Offer </a:t>
            </a:r>
            <a:r>
              <a:rPr lang="en-US" altLang="en-US" i="1" smtClean="0"/>
              <a:t>public </a:t>
            </a:r>
            <a:r>
              <a:rPr lang="en-US" altLang="en-US" smtClean="0"/>
              <a:t>praise and recognition.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2)Criticize or discipline </a:t>
            </a:r>
            <a:r>
              <a:rPr lang="en-US" altLang="en-US" i="1" smtClean="0"/>
              <a:t>behind closed   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i="1" smtClean="0"/>
              <a:t>      doors.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i="1" smtClean="0"/>
              <a:t>   </a:t>
            </a:r>
            <a:r>
              <a:rPr lang="en-US" altLang="en-US" smtClean="0"/>
              <a:t>3)Consistently </a:t>
            </a:r>
            <a:r>
              <a:rPr lang="en-US" altLang="en-US" i="1" smtClean="0"/>
              <a:t>sing the praises</a:t>
            </a:r>
            <a:r>
              <a:rPr lang="en-US" altLang="en-US" smtClean="0"/>
              <a:t> of the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 facility’s good reputation and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 achievements as a team to the staff.</a:t>
            </a:r>
          </a:p>
        </p:txBody>
      </p:sp>
      <p:pic>
        <p:nvPicPr>
          <p:cNvPr id="24580" name="Picture 9" descr="C:\Program Files\Common Files\Microsoft Shared\Clipart\cagcat50\BD04972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90600"/>
            <a:ext cx="17526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Employees Motivated by 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Cause</a:t>
            </a: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or 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Principle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Employer should: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1)Communicate the company’s vision and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  end-goals.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2)Express optimism that the goals can be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  achieved by the </a:t>
            </a:r>
            <a:r>
              <a:rPr lang="en-US" altLang="en-US" sz="2800" i="1" smtClean="0"/>
              <a:t>team.  (Be a cheerleader)!</a:t>
            </a:r>
            <a:endParaRPr lang="en-US" altLang="en-US" sz="2800" smtClean="0"/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3)Make sure the staff knows that only by  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  their hard work as a team, will the goals be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  achieved.</a:t>
            </a:r>
            <a:endParaRPr lang="en-US" altLang="en-US" sz="2800" i="1" smtClean="0"/>
          </a:p>
        </p:txBody>
      </p:sp>
      <p:pic>
        <p:nvPicPr>
          <p:cNvPr id="26628" name="Picture 4" descr="C:\Documents and Settings\jquinnelly\Application Data\Microsoft\Media Catalog\Downloaded Clips\cl0\AG00290_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72000"/>
            <a:ext cx="259080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How Can Leaders Be All Things To All People?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smtClean="0"/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</a:t>
            </a:r>
            <a:r>
              <a:rPr lang="en-US" altLang="en-US" i="1" smtClean="0"/>
              <a:t>We Can’t……but here are some things which have worked during my career as a Nursing Home Administrator.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i="1" smtClean="0"/>
          </a:p>
          <a:p>
            <a:pPr algn="ctr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Celebrate Accomplishments or Special Occasions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Have a Pizza Party following a survey.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Give written commendations, which are posted on the bulletin board and placed in the employee’s file, when </a:t>
            </a:r>
            <a:r>
              <a:rPr lang="en-US" altLang="en-US" sz="2800" i="1" smtClean="0"/>
              <a:t>exceptional</a:t>
            </a:r>
            <a:r>
              <a:rPr lang="en-US" altLang="en-US" sz="2800" smtClean="0"/>
              <a:t> performance  is noted.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Establish special days or weeks for Housekeeping, Dietary, Social Services, Activities, Nursing, CNAs, and other disciplines, honoring them with: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*Luncheons served by Administrative Staff.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*Corsages, lapel pins, tee shirts, or other visible 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forms of recognition to wear.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Celebrate Accomplishments or Special Occasions  (Cont’d)</a:t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Personally send Birthday cards to employees’ homes.</a:t>
            </a:r>
          </a:p>
          <a:p>
            <a:pPr eaLnBrk="1" hangingPunct="1"/>
            <a:r>
              <a:rPr lang="en-US" altLang="en-US" smtClean="0"/>
              <a:t>Announce staff birthdays, along with resident birthdays, during the morning announcements.</a:t>
            </a:r>
          </a:p>
          <a:p>
            <a:pPr eaLnBrk="1" hangingPunct="1"/>
            <a:r>
              <a:rPr lang="en-US" altLang="en-US" smtClean="0"/>
              <a:t>Start a </a:t>
            </a:r>
            <a:r>
              <a:rPr lang="en-US" altLang="en-US" i="1" smtClean="0"/>
              <a:t>money corsage</a:t>
            </a:r>
            <a:r>
              <a:rPr lang="en-US" altLang="en-US" smtClean="0"/>
              <a:t> on a staff member’s birthday.  </a:t>
            </a:r>
          </a:p>
        </p:txBody>
      </p:sp>
      <p:pic>
        <p:nvPicPr>
          <p:cNvPr id="32772" name="Picture 4" descr="C:\Program Files\Common Files\Microsoft Shared\Clipart\cagcat50\BD04914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876800"/>
            <a:ext cx="3208338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Celebrate Accomplishments or Special Occasions  (Cont’d)</a:t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Provide a bulletin board for the staff to share births, thank you notes, wedding announcements, etc.  </a:t>
            </a:r>
          </a:p>
          <a:p>
            <a:pPr eaLnBrk="1" hangingPunct="1"/>
            <a:r>
              <a:rPr lang="en-US" altLang="en-US" smtClean="0"/>
              <a:t>Invite employees’ family members to Fall Festivals, Christmas Celebrations, and other special events.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34820" name="Picture 6" descr="C:\Program Files\Common Files\Microsoft Shared\Clipart\cagcat50\SO01380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572000"/>
            <a:ext cx="16192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Celebrate For No Reason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Have monthly </a:t>
            </a:r>
            <a:r>
              <a:rPr lang="en-US" altLang="en-US" i="1" smtClean="0"/>
              <a:t>potluck</a:t>
            </a:r>
            <a:r>
              <a:rPr lang="en-US" altLang="en-US" smtClean="0"/>
              <a:t> meals for the staff.  All staff who want to participate from  every department brings a dish of their choice, and everyone eats </a:t>
            </a:r>
            <a:r>
              <a:rPr lang="en-US" altLang="en-US" b="1" i="1" smtClean="0"/>
              <a:t>together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Bring doughnuts, cookies, or other treats for the staff.  Make sure you include </a:t>
            </a:r>
            <a:r>
              <a:rPr lang="en-US" altLang="en-US" i="1" smtClean="0"/>
              <a:t>all shifts </a:t>
            </a:r>
            <a:r>
              <a:rPr lang="en-US" altLang="en-US" smtClean="0"/>
              <a:t>and </a:t>
            </a:r>
            <a:r>
              <a:rPr lang="en-US" altLang="en-US" i="1" smtClean="0"/>
              <a:t>all days of the week.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pic>
        <p:nvPicPr>
          <p:cNvPr id="36868" name="Picture 4" descr="C:\Program Files\Common Files\Microsoft Shared\Clipart\cagcat50\BD0891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635500"/>
            <a:ext cx="2362200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Promote Teamwork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Include </a:t>
            </a:r>
            <a:r>
              <a:rPr lang="en-US" altLang="en-US" b="1" i="1" smtClean="0"/>
              <a:t>all staff</a:t>
            </a:r>
            <a:r>
              <a:rPr lang="en-US" altLang="en-US" smtClean="0"/>
              <a:t> in the QA process, i.e., grand rounds, sub-committees.</a:t>
            </a:r>
          </a:p>
          <a:p>
            <a:pPr eaLnBrk="1" hangingPunct="1"/>
            <a:r>
              <a:rPr lang="en-US" altLang="en-US" smtClean="0"/>
              <a:t>Support charities as a group effort, i.e., </a:t>
            </a:r>
            <a:r>
              <a:rPr lang="en-US" altLang="en-US" i="1" smtClean="0"/>
              <a:t>Toys for Tots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Hold staff retreats away from the facility.</a:t>
            </a:r>
          </a:p>
          <a:p>
            <a:pPr eaLnBrk="1" hangingPunct="1"/>
            <a:r>
              <a:rPr lang="en-US" altLang="en-US" smtClean="0"/>
              <a:t>Draw names For Christmas gifts.</a:t>
            </a:r>
          </a:p>
          <a:p>
            <a:pPr eaLnBrk="1" hangingPunct="1"/>
            <a:r>
              <a:rPr lang="en-US" altLang="en-US" smtClean="0"/>
              <a:t>Hold Christmas parties where administrative staff brings food.</a:t>
            </a:r>
          </a:p>
        </p:txBody>
      </p:sp>
      <p:pic>
        <p:nvPicPr>
          <p:cNvPr id="38916" name="Picture 4" descr="C:\Program Files\Common Files\Microsoft Shared\Clipart\cagcat50\PE02097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00600"/>
            <a:ext cx="21336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Promote Teamwork (Cont’d)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Secret Santa/Secret Pal Program.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Have staff members decorate resident room doors and have a contest for the best doors.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Employee of the month program where staff as well as residents vote for their favorites.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Provide suggestion boxes and </a:t>
            </a:r>
            <a:r>
              <a:rPr lang="en-US" altLang="en-US" u="sng" smtClean="0"/>
              <a:t>faithfully </a:t>
            </a:r>
            <a:r>
              <a:rPr lang="en-US" altLang="en-US" smtClean="0"/>
              <a:t>address issues regularly, i.e., weekly, monthly and communicate a response for all staff to review.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Hire The Right Person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Don’t rush the employment process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     *Interview prospective employee  more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       than  one time.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     *Let the staff and resident interview the           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       applicant, whenever possible.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smtClean="0"/>
              <a:t>     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altLang="en-US" sz="28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Promote Teamwork (Cont’d)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Staff satisfaction surveys.  Give them an opportunity to voice their opinions.</a:t>
            </a:r>
          </a:p>
          <a:p>
            <a:pPr eaLnBrk="1" hangingPunct="1"/>
            <a:r>
              <a:rPr lang="en-US" altLang="en-US" smtClean="0"/>
              <a:t>Hold regular staff meetings and allow the staff to openly discuss issues of concern, assuring them no retaliation will result from their comments or concerns expressed.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43012" name="Picture 5" descr="C:\Documents and Settings\jquinnelly\Application Data\Microsoft\Media Catalog\Downloaded Clips\cl5d\j023470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876800"/>
            <a:ext cx="1485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Promote Teamwork (Cont’d)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MOST IMPORTANTLY…..Let them see </a:t>
            </a:r>
            <a:r>
              <a:rPr lang="en-US" altLang="en-US" sz="2800" b="1" i="1" smtClean="0"/>
              <a:t>you</a:t>
            </a:r>
            <a:r>
              <a:rPr lang="en-US" altLang="en-US" sz="2800" smtClean="0"/>
              <a:t> do what </a:t>
            </a:r>
            <a:r>
              <a:rPr lang="en-US" altLang="en-US" sz="2800" b="1" i="1" smtClean="0"/>
              <a:t>they</a:t>
            </a:r>
            <a:r>
              <a:rPr lang="en-US" altLang="en-US" sz="2800" smtClean="0"/>
              <a:t> do: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*Pass meal trays.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*Pick up trash in the hallways and on the grounds.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*Answer call lights.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*Participate in facility activities, i.e.,casual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day, hat day, tee shirt day.  Be a PART of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the team.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</a:t>
            </a:r>
          </a:p>
        </p:txBody>
      </p:sp>
      <p:pic>
        <p:nvPicPr>
          <p:cNvPr id="45060" name="Picture 10" descr="C:\Documents and Settings\jquinnelly\Application Data\Microsoft\Media Catalog\Downloaded Clips\cl51\j020467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888" y="4806950"/>
            <a:ext cx="1765300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Promote Teamwork (Cont’d)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*Know your staff and their family members </a:t>
            </a:r>
            <a:r>
              <a:rPr lang="en-US" altLang="en-US" sz="2800" b="1" i="1" smtClean="0"/>
              <a:t>and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b="1" i="1" smtClean="0"/>
              <a:t>       ask about them.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*Be flexible…Don’t come in at 9:00AM and 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 leave at 5:00PM every day.  Let staff see you in 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 the facility on </a:t>
            </a:r>
            <a:r>
              <a:rPr lang="en-US" altLang="en-US" sz="2800" b="1" i="1" smtClean="0"/>
              <a:t>all shifts</a:t>
            </a:r>
            <a:r>
              <a:rPr lang="en-US" altLang="en-US" sz="2800" smtClean="0"/>
              <a:t>, on </a:t>
            </a:r>
            <a:r>
              <a:rPr lang="en-US" altLang="en-US" sz="2800" b="1" i="1" smtClean="0"/>
              <a:t>all days of the week</a:t>
            </a:r>
            <a:r>
              <a:rPr lang="en-US" altLang="en-US" sz="2800" smtClean="0"/>
              <a:t>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*BE VISIBLE.  Delegate, but still let the staff see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 you on the halls, in the Kitchen, in the Laundry.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endParaRPr lang="en-US" altLang="en-US" sz="2800" smtClean="0"/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pic>
        <p:nvPicPr>
          <p:cNvPr id="47108" name="Picture 6" descr="C:\Documents and Settings\jquinnelly\Application Data\Microsoft\Media Catalog\Downloaded Clips\cl2\BD06118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1868488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MY MOTTO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endParaRPr lang="en-US" altLang="en-US" sz="2800" smtClean="0"/>
          </a:p>
          <a:p>
            <a:pPr eaLnBrk="1" hangingPunct="1">
              <a:buFont typeface="Symbol" panose="05050102010706020507" pitchFamily="18" charset="2"/>
              <a:buNone/>
              <a:defRPr/>
            </a:pPr>
            <a:r>
              <a:rPr lang="en-US" altLang="en-US" sz="3600" smtClean="0"/>
              <a:t>   Take the time to hire the most qualified employee. Train them, assuring they understand your expectations. Treat all staff members </a:t>
            </a:r>
            <a:r>
              <a:rPr lang="en-US" altLang="en-US" sz="3600" b="1" i="1" smtClean="0"/>
              <a:t>fairly</a:t>
            </a:r>
            <a:r>
              <a:rPr lang="en-US" altLang="en-US" sz="3600" smtClean="0"/>
              <a:t> and </a:t>
            </a:r>
            <a:r>
              <a:rPr lang="en-US" altLang="en-US" sz="3600" b="1" i="1" smtClean="0"/>
              <a:t>consistently</a:t>
            </a:r>
            <a:r>
              <a:rPr lang="en-US" altLang="en-US" sz="3600" smtClean="0"/>
              <a:t>, then…………………………………</a:t>
            </a:r>
            <a:endParaRPr lang="en-US" altLang="en-US" sz="2800" smtClean="0"/>
          </a:p>
          <a:p>
            <a:pPr algn="ctr" eaLnBrk="1" hangingPunct="1">
              <a:buFont typeface="Symbol" panose="05050102010706020507" pitchFamily="18" charset="2"/>
              <a:buNone/>
              <a:defRPr/>
            </a:pPr>
            <a:r>
              <a:rPr lang="en-US" altLang="en-US" b="1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EMPOWER THEM TO DO THEIR JOB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en-US" altLang="en-US" sz="3600" smtClean="0"/>
              <a:t>      </a:t>
            </a:r>
          </a:p>
          <a:p>
            <a:pPr eaLnBrk="1" hangingPunct="1">
              <a:buFont typeface="Symbol" panose="05050102010706020507" pitchFamily="18" charset="2"/>
              <a:buNone/>
              <a:defRPr/>
            </a:pPr>
            <a:endParaRPr lang="en-US" altLang="en-US" sz="3600" smtClean="0"/>
          </a:p>
          <a:p>
            <a:pPr eaLnBrk="1" hangingPunct="1">
              <a:buFont typeface="Symbol" panose="05050102010706020507" pitchFamily="18" charset="2"/>
              <a:buNone/>
              <a:defRPr/>
            </a:pPr>
            <a:endParaRPr lang="en-US" alt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Hire the Right Person (Cont’d)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Thoroughly Screen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*References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*Criminal Background Check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*Drug Screen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*Nurse Aide Abuse Registry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*OIG Registry</a:t>
            </a:r>
          </a:p>
        </p:txBody>
      </p:sp>
      <p:pic>
        <p:nvPicPr>
          <p:cNvPr id="8196" name="Picture 1028" descr="C:\Program Files\Common Files\Microsoft Shared\Clipart\cagcat50\BS00285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971800"/>
            <a:ext cx="1531938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Does The Individual Fit The Position Being Offered?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mtClean="0"/>
              <a:t>Do they have excellent credentials for a Director of Nursing, but have suffered </a:t>
            </a:r>
            <a:r>
              <a:rPr lang="en-US" altLang="en-US" i="1" smtClean="0"/>
              <a:t>burnout?</a:t>
            </a:r>
            <a:r>
              <a:rPr lang="en-US" altLang="en-US" smtClean="0"/>
              <a:t> </a:t>
            </a:r>
          </a:p>
          <a:p>
            <a:pPr eaLnBrk="1" hangingPunct="1"/>
            <a:r>
              <a:rPr lang="en-US" altLang="en-US" smtClean="0"/>
              <a:t>Has the individual applied for a CNA position when they have attributes which would make a good Activity Assistant?</a:t>
            </a:r>
          </a:p>
          <a:p>
            <a:pPr eaLnBrk="1" hangingPunct="1">
              <a:buFont typeface="Symbol" panose="05050102010706020507" pitchFamily="18" charset="2"/>
              <a:buNone/>
            </a:pPr>
            <a:endParaRPr lang="en-US" altLang="en-US" smtClean="0"/>
          </a:p>
        </p:txBody>
      </p:sp>
      <p:pic>
        <p:nvPicPr>
          <p:cNvPr id="10244" name="Picture 7" descr="C:\Program Files\Common Files\Microsoft Shared\Clipart\cagcat50\BD06529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953000"/>
            <a:ext cx="2286000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Does The Individual Fit The Position Being Offered (Cont’d)</a:t>
            </a:r>
            <a:b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Color outside the  box   .  Medical Records do not have to be done by a Medical Records Professional.  A Unit Coordinator or MDS Coordinator does not necessarily have to be an RN.  Don’t overlook good people </a:t>
            </a:r>
            <a:r>
              <a:rPr lang="en-US" altLang="en-US" b="1" i="1" smtClean="0"/>
              <a:t>within the organization</a:t>
            </a:r>
            <a:r>
              <a:rPr lang="en-US" altLang="en-US" smtClean="0"/>
              <a:t> because they may lack certain degrees.</a:t>
            </a:r>
          </a:p>
        </p:txBody>
      </p:sp>
      <p:pic>
        <p:nvPicPr>
          <p:cNvPr id="12292" name="Picture 6" descr="C:\Program Files\Common Files\Microsoft Shared\Clipart\cagcat50\PE01561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929188"/>
            <a:ext cx="2906713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9" descr="C:\Program Files\Common Files\Microsoft Shared\Clipart\cagcat50\SO01862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447800"/>
            <a:ext cx="11430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Orientation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Establish an appropriate orientation period and stick to it.</a:t>
            </a:r>
          </a:p>
          <a:p>
            <a:pPr eaLnBrk="1" hangingPunct="1"/>
            <a:r>
              <a:rPr lang="en-US" altLang="en-US" smtClean="0"/>
              <a:t>Monitor the individual’s progress during the orientation process and extend if necessary.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pic>
        <p:nvPicPr>
          <p:cNvPr id="14340" name="Picture 4" descr="C:\Program Files\Common Files\Microsoft Shared\Clipart\cagcat50\BS02064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648200"/>
            <a:ext cx="172085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What Motivates Employees?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Do not assume that all individuals are motivated by the same things.  Research has shown that employees are motivated by the five sources listed below: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*FUN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*REWARDS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*ACHIEVEMENTS/CHALLENGES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*REPUTATION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800" smtClean="0"/>
              <a:t>    *CAUSE/PRINCIPLE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Employees Motivated by 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Fun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Employer should: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1)Stress fun at work.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2)Assign tasks employees enjoy (when  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   possible).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mtClean="0"/>
              <a:t>   3)Create an enjoyable workplace.</a:t>
            </a:r>
          </a:p>
        </p:txBody>
      </p:sp>
      <p:pic>
        <p:nvPicPr>
          <p:cNvPr id="18436" name="Picture 4" descr="C:\Program Files\Common Files\Microsoft Shared\Clipart\cagcat50\PE01682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495800"/>
            <a:ext cx="22098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Employees Motivated by </a:t>
            </a:r>
            <a:r>
              <a:rPr lang="en-US" altLang="en-US" i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Rewards</a:t>
            </a:r>
            <a:endParaRPr lang="en-US" alt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Employer should: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1)Set clear expectations and inform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employee what they can expect to get in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return for their accomplishments.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2)Make incentives contingent upon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performance outcomes (if possible).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3)Develop non-monetary rewards, i.e., extra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days off; ability to leave early; special parking 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None/>
            </a:pPr>
            <a:r>
              <a:rPr lang="en-US" altLang="en-US" sz="2800" smtClean="0"/>
              <a:t>      place.</a:t>
            </a:r>
          </a:p>
        </p:txBody>
      </p:sp>
      <p:pic>
        <p:nvPicPr>
          <p:cNvPr id="20484" name="Picture 7" descr="C:\Program Files\Common Files\Microsoft Shared\Clipart\cagcat50\PE01562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838200"/>
            <a:ext cx="16637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691</TotalTime>
  <Words>1634</Words>
  <Application>Microsoft Office PowerPoint</Application>
  <PresentationFormat>On-screen Show (4:3)</PresentationFormat>
  <Paragraphs>191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Symbol</vt:lpstr>
      <vt:lpstr>Times New Roman</vt:lpstr>
      <vt:lpstr>Wingdings</vt:lpstr>
      <vt:lpstr>Lock And Key</vt:lpstr>
      <vt:lpstr>Key Points For  Managing People</vt:lpstr>
      <vt:lpstr>Hire The Right Person</vt:lpstr>
      <vt:lpstr>Hire the Right Person (Cont’d)</vt:lpstr>
      <vt:lpstr>Does The Individual Fit The Position Being Offered?</vt:lpstr>
      <vt:lpstr>Does The Individual Fit The Position Being Offered (Cont’d) </vt:lpstr>
      <vt:lpstr>Orientation</vt:lpstr>
      <vt:lpstr>What Motivates Employees?</vt:lpstr>
      <vt:lpstr>Employees Motivated by Fun</vt:lpstr>
      <vt:lpstr>Employees Motivated by Rewards</vt:lpstr>
      <vt:lpstr>Employees Motivated by Achievements or Challenges</vt:lpstr>
      <vt:lpstr>Employees Motivated by Reputation</vt:lpstr>
      <vt:lpstr>Employees Motivated by Cause or Principle</vt:lpstr>
      <vt:lpstr>How Can Leaders Be All Things To All People?</vt:lpstr>
      <vt:lpstr>Celebrate Accomplishments or Special Occasions</vt:lpstr>
      <vt:lpstr>Celebrate Accomplishments or Special Occasions  (Cont’d) </vt:lpstr>
      <vt:lpstr>    Celebrate Accomplishments or Special Occasions  (Cont’d)    </vt:lpstr>
      <vt:lpstr>Celebrate For No Reason</vt:lpstr>
      <vt:lpstr>Promote Teamwork</vt:lpstr>
      <vt:lpstr>Promote Teamwork (Cont’d)</vt:lpstr>
      <vt:lpstr>Promote Teamwork (Cont’d)</vt:lpstr>
      <vt:lpstr>Promote Teamwork (Cont’d)</vt:lpstr>
      <vt:lpstr>Promote Teamwork (Cont’d)</vt:lpstr>
      <vt:lpstr>MY MOTTO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Points For  Managing People</dc:title>
  <dc:creator>jquinnelly</dc:creator>
  <cp:lastModifiedBy>Jane Feagin</cp:lastModifiedBy>
  <cp:revision>23</cp:revision>
  <cp:lastPrinted>1601-01-01T00:00:00Z</cp:lastPrinted>
  <dcterms:created xsi:type="dcterms:W3CDTF">2005-10-03T16:03:03Z</dcterms:created>
  <dcterms:modified xsi:type="dcterms:W3CDTF">2020-04-20T21:39:18Z</dcterms:modified>
</cp:coreProperties>
</file>